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Nuni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Robert Hedgpet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E7DF8D7-F90C-447A-92E6-6DCD6E30FE74}">
  <a:tblStyle styleId="{7E7DF8D7-F90C-447A-92E6-6DCD6E30FE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Nuni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Nunito-italic.fntdata"/><Relationship Id="rId10" Type="http://schemas.openxmlformats.org/officeDocument/2006/relationships/slide" Target="slides/slide4.xml"/><Relationship Id="rId54" Type="http://schemas.openxmlformats.org/officeDocument/2006/relationships/font" Target="fonts/Nuni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6-10T20:30:34.560">
    <p:pos x="6000" y="0"/>
    <p:text>TODO: Replace SELECT with JSON doc. Use arrow from UPDATE to doc to show how the array was modified.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iadb.com/products/mariadb-platform/" TargetMode="External"/><Relationship Id="rId3" Type="http://schemas.openxmlformats.org/officeDocument/2006/relationships/hyperlink" Target="https://mariadb.com/topic/json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ariadb.com/kb/en/json-functions/" TargetMode="External"/><Relationship Id="rId3" Type="http://schemas.openxmlformats.org/officeDocument/2006/relationships/hyperlink" Target="https://mariadb.com/kb/en/json-data-type/" TargetMode="Externa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4bdb883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4bdb883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Introductions by Laura - welcome Rob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Thank you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Mention the title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Brief description of using JSON in a relational database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Briefly describe the agenda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Indexing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Creating constraints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“Will move quickly to save time for Q&amp;A”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cee9fbfc8_0_76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cee9fbfc8_0_7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only thing that’s different is that last line”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JSON field is just an alias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creates a text column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Adds a check constraint to validate the JSON data - every time it’s updated/changed</a:t>
            </a:r>
            <a:endParaRPr/>
          </a:p>
        </p:txBody>
      </p:sp>
      <p:sp>
        <p:nvSpPr>
          <p:cNvPr id="240" name="Google Shape;240;g4cee9fbfc8_0_7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da6178749_0_3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da6178749_0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only thing that’s different is that last line”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JSON field is just an alias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creates a text column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Adds a check constraint to validate the JSON data - every time it’s updated/changed</a:t>
            </a:r>
            <a:endParaRPr/>
          </a:p>
        </p:txBody>
      </p:sp>
      <p:sp>
        <p:nvSpPr>
          <p:cNvPr id="250" name="Google Shape;250;gdda6178749_0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beed1ee60_1_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beed1ee6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only thing that’s different is that last line”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JSON field is just an alias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It creates a text column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Adds a check constraint to validate the JSON data - every time it’s updated/changed</a:t>
            </a:r>
            <a:endParaRPr/>
          </a:p>
        </p:txBody>
      </p:sp>
      <p:sp>
        <p:nvSpPr>
          <p:cNvPr id="259" name="Google Shape;259;gdbeed1ee60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cee9fbfc8_0_77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cee9fbfc8_0_7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particularly out of the ordinary for inserts - the check constraint will validate</a:t>
            </a:r>
            <a:endParaRPr/>
          </a:p>
        </p:txBody>
      </p:sp>
      <p:sp>
        <p:nvSpPr>
          <p:cNvPr id="277" name="Google Shape;277;g4cee9fbfc8_0_7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cee9fbfc8_0_77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cee9fbfc8_0_7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it gets more interesting is using/reading the JSON data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Describe the data that is coming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about how the data for type ‘R’ is different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Joke/mention about deep dish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function takes the field that the JSON lives in (attr) and the path expression, which always starts with a dollar sign and then a path </a:t>
            </a:r>
            <a:endParaRPr/>
          </a:p>
        </p:txBody>
      </p:sp>
      <p:sp>
        <p:nvSpPr>
          <p:cNvPr id="285" name="Google Shape;285;g4cee9fbfc8_0_7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4cee9fbfc8_0_78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4cee9fbfc8_0_7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Immediately, if you’re like me, you’re wondering what would happen if we remove the type filter? What happens when the JSON doesn’t exist?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will not break, you’ll just get NULL</a:t>
            </a:r>
            <a:endParaRPr/>
          </a:p>
        </p:txBody>
      </p:sp>
      <p:sp>
        <p:nvSpPr>
          <p:cNvPr id="295" name="Google Shape;295;g4cee9fbfc8_0_7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4cee9fbfc8_0_79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4cee9fbfc8_0_7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want to get Restaurants that have a particular field - consider using a different example - replace with MENU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checking if field exists</a:t>
            </a:r>
            <a:endParaRPr/>
          </a:p>
        </p:txBody>
      </p:sp>
      <p:sp>
        <p:nvSpPr>
          <p:cNvPr id="304" name="Google Shape;304;g4cee9fbfc8_0_7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4cee9fbfc8_0_80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4cee9fbfc8_0_8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to see if a particular value is there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4cee9fbfc8_0_8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cee9fbfc8_0_83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cee9fbfc8_0_8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return data based on the JSON data of a specific field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an explicit field value</a:t>
            </a:r>
            <a:endParaRPr/>
          </a:p>
        </p:txBody>
      </p:sp>
      <p:sp>
        <p:nvSpPr>
          <p:cNvPr id="323" name="Google Shape;323;g4cee9fbfc8_0_8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cee9fbfc8_0_82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cee9fbfc8_0_8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Talked about fields and arrays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move to objects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Comes back as a “small” JSON doc</a:t>
            </a:r>
            <a:endParaRPr/>
          </a:p>
        </p:txBody>
      </p:sp>
      <p:sp>
        <p:nvSpPr>
          <p:cNvPr id="333" name="Google Shape;333;g4cee9fbfc8_0_8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beed1ee60_1_1366:notes"/>
          <p:cNvSpPr/>
          <p:nvPr>
            <p:ph idx="2" type="sldImg"/>
          </p:nvPr>
        </p:nvSpPr>
        <p:spPr>
          <a:xfrm>
            <a:off x="3813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beed1ee60_1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4cee9fbfc8_0_80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4cee9fbfc8_0_8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Scalar values - &gt; JSON_VALUE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Array/object values -&gt; JSON_QUERY</a:t>
            </a:r>
            <a:endParaRPr/>
          </a:p>
        </p:txBody>
      </p:sp>
      <p:sp>
        <p:nvSpPr>
          <p:cNvPr id="341" name="Google Shape;341;g4cee9fbfc8_0_8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cee9fbfc8_0_81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cee9fbfc8_0_8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also read particular values within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Specifying the position in the array to get the correct element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we can assume the first value will be the primary home team for the sports venue. Maybe they actually own the building.</a:t>
            </a:r>
            <a:endParaRPr/>
          </a:p>
        </p:txBody>
      </p:sp>
      <p:sp>
        <p:nvSpPr>
          <p:cNvPr id="349" name="Google Shape;349;g4cee9fbfc8_0_8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cee9fbfc8_0_82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cee9fbfc8_0_8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examples thus far have just returned one piece of data from a JSON doc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do much more than that</a:t>
            </a:r>
            <a:endParaRPr/>
          </a:p>
        </p:txBody>
      </p:sp>
      <p:sp>
        <p:nvSpPr>
          <p:cNvPr id="357" name="Google Shape;357;g4cee9fbfc8_0_8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cee9fbfc8_0_84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cee9fbfc8_0_8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not be practical to look in a JSON doc for every row.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we’re going to want to get some indexing, where it makes sense, to help improve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bottom query here simply shows that we don’t (yet) have an index for our search. So, we’re going to go into EVERY attr value to search.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let’s add a virtual column to index -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bottom query just shows that we’re not using an index. We’re going into every JSON doc to search.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virtual column will look just like any other column, but isn’t persistent. It just gives us the option to query it.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You don’t have to use JSON function… can just get to it directly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&lt;next slide&gt;</a:t>
            </a:r>
            <a:endParaRPr/>
          </a:p>
        </p:txBody>
      </p:sp>
      <p:sp>
        <p:nvSpPr>
          <p:cNvPr id="366" name="Google Shape;366;g4cee9fbfc8_0_8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cee9fbfc8_0_84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cee9fbfc8_0_8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2.) We can create an index on our virtual column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if we run that same bottom query we now have an index  (see bottom)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we can use the “foodtypes” index to narrow down our search criteria.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4cee9fbfc8_0_8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4cee9fbfc8_0_85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4cee9fbfc8_0_8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fields, adding elements to an array, etc.</a:t>
            </a:r>
            <a:endParaRPr/>
          </a:p>
        </p:txBody>
      </p:sp>
      <p:sp>
        <p:nvSpPr>
          <p:cNvPr id="384" name="Google Shape;384;g4cee9fbfc8_0_8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cee9fbfc8_0_86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cee9fbfc8_0_8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Great things about JSON is that we get the ability to change the structure on the fly.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“Oh you know what…I can add another field”...</a:t>
            </a:r>
            <a:endParaRPr/>
          </a:p>
        </p:txBody>
      </p:sp>
      <p:sp>
        <p:nvSpPr>
          <p:cNvPr id="391" name="Google Shape;391;g4cee9fbfc8_0_8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cee9fbfc8_0_87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cee9fbfc8_0_8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may also want to add an array.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do that by using two functions for this example: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We create an array using the JSON_ARRAY function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Then we can pass that array into JSON_INSERT to add our array to the JSON document</a:t>
            </a:r>
            <a:endParaRPr/>
          </a:p>
        </p:txBody>
      </p:sp>
      <p:sp>
        <p:nvSpPr>
          <p:cNvPr id="403" name="Google Shape;403;g4cee9fbfc8_0_8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cee9fbfc8_0_87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cee9fbfc8_0_8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want to add elements to an array - definitely possible!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a restaurant decides to do another fusion. For better or worse.</a:t>
            </a:r>
            <a:endParaRPr/>
          </a:p>
        </p:txBody>
      </p:sp>
      <p:sp>
        <p:nvSpPr>
          <p:cNvPr id="413" name="Google Shape;413;g4cee9fbfc8_0_8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cee9fbfc8_0_88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cee9fbfc8_0_8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Specify the index</a:t>
            </a:r>
            <a:endParaRPr/>
          </a:p>
        </p:txBody>
      </p:sp>
      <p:sp>
        <p:nvSpPr>
          <p:cNvPr id="423" name="Google Shape;423;g4cee9fbfc8_0_8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beed1ee60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What is JSON and why use it?</a:t>
            </a:r>
            <a:endParaRPr b="1"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JSON is fast becoming the standard format for data interchange and for unstructured data, and </a:t>
            </a:r>
            <a:r>
              <a:rPr lang="en" sz="1200">
                <a:solidFill>
                  <a:srgbClr val="ABC74A"/>
                </a:solidFill>
                <a:highlight>
                  <a:srgbClr val="FEFEFE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MariaDB Platform</a:t>
            </a: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 (in fact, all MariaDB versions 10.2 and later) include a range of </a:t>
            </a:r>
            <a:r>
              <a:rPr lang="en" sz="1200">
                <a:solidFill>
                  <a:srgbClr val="ABC74A"/>
                </a:solidFill>
                <a:highlight>
                  <a:srgbClr val="FEFEFE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JSON supporting functions</a:t>
            </a: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. 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JSON is great to work with. JSON is simple - very easy to use. Self-described. Human readability. Very easy to work with.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Very ubiquitous. Used everywhere. 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There are concerns. If you’re a DBA - how can you be assured of data integrity.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Relational databases</a:t>
            </a:r>
            <a:endParaRPr b="1"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Reliability - most of the world’s applications run on relational databases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dbeed1ee60_1_2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cee9fbfc8_0_89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cee9fbfc8_0_8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examples so far have been pretty simple. So, let’s ramp things up a bit.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4cee9fbfc8_0_8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cee9fbfc8_0_90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cee9fbfc8_0_9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if you don’t have JSON in your database you can still return data as JSON using JSON_OBJECT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long as you have a set of name/value pairs - can return properly formed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some applications we can just return JSON docs. For some cases that may make more sense than actually storing JSON</a:t>
            </a:r>
            <a:endParaRPr/>
          </a:p>
        </p:txBody>
      </p:sp>
      <p:sp>
        <p:nvSpPr>
          <p:cNvPr id="440" name="Google Shape;440;g4cee9fbfc8_0_9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cee9fbfc8_0_90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cee9fbfc8_0_9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even combine both schema (structured) data and JSON (unstructured) data into a single </a:t>
            </a:r>
            <a:r>
              <a:rPr b="1" lang="en" u="sng"/>
              <a:t>new</a:t>
            </a:r>
            <a:r>
              <a:rPr lang="en" u="sng"/>
              <a:t> JSON doc</a:t>
            </a:r>
            <a:r>
              <a:rPr lang="en"/>
              <a:t> to return</a:t>
            </a:r>
            <a:endParaRPr/>
          </a:p>
        </p:txBody>
      </p:sp>
      <p:sp>
        <p:nvSpPr>
          <p:cNvPr id="449" name="Google Shape;449;g4cee9fbfc8_0_9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cee9fbfc8_0_91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cee9fbfc8_0_9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even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in the last slide is essentially flat. It was intended to support more a flat 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more complex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use JSON-OBJECT to create JSON from our structured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then we can merge with a more complex JSON doc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different between the last example and this one is that we’re getting a much more complex result back with this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/>
              <a:t>takeaway</a:t>
            </a:r>
            <a:r>
              <a:rPr lang="en"/>
              <a:t> here is that you have quite a bit of flexibility. You can tailor it to your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go to either end of the spectrum.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a little JSON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lot of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place might be someplace in the middle.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data matures might more into structured from JSON</a:t>
            </a:r>
            <a:endParaRPr/>
          </a:p>
        </p:txBody>
      </p:sp>
      <p:sp>
        <p:nvSpPr>
          <p:cNvPr id="458" name="Google Shape;458;g4cee9fbfc8_0_9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dbeed1ee60_1_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dbeed1ee60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even merge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example in the last slide is essentially flat. It was intended to support more a flat structure.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Something more complex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Still use JSON-OBJECT to create JSON from our structured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BUT then we can merge with a more complex JSON doc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different between the last example and this one is that we’re getting a much more complex result back with this examples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takeaway here is that you have quite a bit of flexibility. You can tailor it to your requirements.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Tangent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go to either end of the spectrum.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Only a little JSON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 lot of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place might be someplace in the middle.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data matures might more into structured from JSON</a:t>
            </a:r>
            <a:endParaRPr/>
          </a:p>
        </p:txBody>
      </p:sp>
      <p:sp>
        <p:nvSpPr>
          <p:cNvPr id="467" name="Google Shape;467;gdbeed1ee60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4cee9fbfc8_0_92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4cee9fbfc8_0_9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bit to cover in respect to the SQL functions - data integrity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10.2 we introduced check constraints</a:t>
            </a:r>
            <a:endParaRPr/>
          </a:p>
        </p:txBody>
      </p:sp>
      <p:sp>
        <p:nvSpPr>
          <p:cNvPr id="478" name="Google Shape;478;g4cee9fbfc8_0_9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cee9fbfc8_0_92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cee9fbfc8_0_9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 constraints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(10.2) Support functions that enforce check constraints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Added JSON functions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Put those two together we can constrain JSON data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Constraints help to verify reliable data in an unstructured world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it’s not a sports venue, I’m not concerned. If it IS a sports venue then I’ve added several constraints here (as an example) to enforce data integrity within our JSON doc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you’re seeing several new JSON functions. There are over two dozen JSON functions.</a:t>
            </a:r>
            <a:endParaRPr/>
          </a:p>
        </p:txBody>
      </p:sp>
      <p:sp>
        <p:nvSpPr>
          <p:cNvPr id="485" name="Google Shape;485;g4cee9fbfc8_0_9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cee9fbfc8_0_93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cee9fbfc8_0_9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error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resolution field for this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constraint failed</a:t>
            </a:r>
            <a:endParaRPr/>
          </a:p>
        </p:txBody>
      </p:sp>
      <p:sp>
        <p:nvSpPr>
          <p:cNvPr id="493" name="Google Shape;493;g4cee9fbfc8_0_9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cee9fbfc8_0_94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cee9fbfc8_0_9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value doesn’t align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error is actually about the function. It didn’t receive the value it was expecting.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function was expecting a value, but didn’t get the correct input.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4cee9fbfc8_0_9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73d6aae249_0_3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73d6aae249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73d6aae249_0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cee9fbfc8_0_73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cee9fbfc8_0_7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4cee9fbfc8_0_7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dbeed1ee60_1_432:notes"/>
          <p:cNvSpPr/>
          <p:nvPr>
            <p:ph idx="2" type="sldImg"/>
          </p:nvPr>
        </p:nvSpPr>
        <p:spPr>
          <a:xfrm>
            <a:off x="381300" y="685800"/>
            <a:ext cx="6096000" cy="3429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dbeed1ee60_1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600"/>
              <a:buChar char="●"/>
            </a:pPr>
            <a:r>
              <a:rPr lang="en" sz="1600" u="sng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https://mariadb.com/kb/en/json-functions/</a:t>
            </a:r>
            <a:endParaRPr sz="1600">
              <a:solidFill>
                <a:srgbClr val="424F6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400"/>
              <a:buChar char="○"/>
            </a:pPr>
            <a:r>
              <a:rPr lang="en" sz="1400">
                <a:solidFill>
                  <a:srgbClr val="424F62"/>
                </a:solidFill>
              </a:rPr>
              <a:t>Data type (alias): </a:t>
            </a:r>
            <a:r>
              <a:rPr lang="en" sz="14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https://mariadb.com/kb/en/json-data-type/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beed1ee60_1_87:notes"/>
          <p:cNvSpPr/>
          <p:nvPr>
            <p:ph idx="2" type="sldImg"/>
          </p:nvPr>
        </p:nvSpPr>
        <p:spPr>
          <a:xfrm>
            <a:off x="1714500" y="685800"/>
            <a:ext cx="34290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beed1ee60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beed1ee60_1_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beed1ee60_1_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3d6aae249_0_4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3d6aae249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Latitudes and longitudes are numerical values and they are expressed in degrees. Latitude defines how far north (positive) or south (negative) of the equator a point is located. All points on the equator have a latitude value of zero. The north pole has a latitude of 90, and the south pole has a latitude of -90. So, that’s why all northern hemisphere locations have positive latitude and southern-hemisphere locations have negative values.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F62"/>
                </a:solidFill>
                <a:highlight>
                  <a:srgbClr val="FEFEFE"/>
                </a:highlight>
                <a:latin typeface="Roboto"/>
                <a:ea typeface="Roboto"/>
                <a:cs typeface="Roboto"/>
                <a:sym typeface="Roboto"/>
              </a:rPr>
              <a:t>By definition, the Greenwich Observatory near London has a longitude of zero. Negative longitude means that this point is west of Greenwich, positive means that the point is east.</a:t>
            </a:r>
            <a:endParaRPr sz="1200">
              <a:solidFill>
                <a:srgbClr val="424F62"/>
              </a:solidFill>
              <a:highlight>
                <a:srgbClr val="FEFEFE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g73d6aae249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beed1ee60_1_3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beed1ee60_1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dbeed1ee60_1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ee9fbfc8_0_72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ee9fbfc8_0_7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like our chicken and waffles combination before, structured and semi-structured data can be used together. And much like chicken and waffles..the combination has amazing benefits.</a:t>
            </a:r>
            <a:endParaRPr/>
          </a:p>
        </p:txBody>
      </p:sp>
      <p:sp>
        <p:nvSpPr>
          <p:cNvPr id="211" name="Google Shape;211;g4cee9fbfc8_0_7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d6aae249_0_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d6aae24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taking a look at a very simple example we can see a basic table setup</a:t>
            </a:r>
            <a:r>
              <a:rPr lang="en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Left side - structure relational data - defined in a schema - name columns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Right side - JSON data, unstructured</a:t>
            </a:r>
            <a:endParaRPr/>
          </a:p>
        </p:txBody>
      </p:sp>
      <p:sp>
        <p:nvSpPr>
          <p:cNvPr id="221" name="Google Shape;221;g73d6aae24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cee9fbfc8_0_76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cee9fbfc8_0_7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4cee9fbfc8_0_7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40549" y="3333894"/>
            <a:ext cx="71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754680" y="32086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850" y="4342526"/>
            <a:ext cx="1750725" cy="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lout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type="title"/>
          </p:nvPr>
        </p:nvSpPr>
        <p:spPr>
          <a:xfrm>
            <a:off x="844050" y="712400"/>
            <a:ext cx="7455900" cy="24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0" sz="38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60" name="Google Shape;60;p11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61" name="Google Shape;6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27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1"/>
          <p:cNvSpPr txBox="1"/>
          <p:nvPr>
            <p:ph idx="2" type="subTitle"/>
          </p:nvPr>
        </p:nvSpPr>
        <p:spPr>
          <a:xfrm>
            <a:off x="2316975" y="3264600"/>
            <a:ext cx="4510200" cy="47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1" type="body"/>
          </p:nvPr>
        </p:nvSpPr>
        <p:spPr>
          <a:xfrm>
            <a:off x="558620" y="1372802"/>
            <a:ext cx="78087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2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68" name="Google Shape;68;p12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2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w/ Subtitle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558625" y="1728550"/>
            <a:ext cx="7808700" cy="25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558625" y="1114600"/>
            <a:ext cx="7816500" cy="357600"/>
          </a:xfrm>
          <a:prstGeom prst="rect">
            <a:avLst/>
          </a:prstGeom>
        </p:spPr>
        <p:txBody>
          <a:bodyPr anchorCtr="0" anchor="t" bIns="91425" lIns="1463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3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2 Col">
  <p:cSld name="TITLE_AND_BODY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558625" y="1779925"/>
            <a:ext cx="35589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4"/>
          <p:cNvSpPr txBox="1"/>
          <p:nvPr>
            <p:ph idx="2" type="subTitle"/>
          </p:nvPr>
        </p:nvSpPr>
        <p:spPr>
          <a:xfrm>
            <a:off x="558625" y="1394575"/>
            <a:ext cx="35625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3" type="body"/>
          </p:nvPr>
        </p:nvSpPr>
        <p:spPr>
          <a:xfrm>
            <a:off x="4528950" y="1779925"/>
            <a:ext cx="3558900" cy="23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" name="Google Shape;84;p14"/>
          <p:cNvSpPr txBox="1"/>
          <p:nvPr>
            <p:ph idx="4" type="subTitle"/>
          </p:nvPr>
        </p:nvSpPr>
        <p:spPr>
          <a:xfrm>
            <a:off x="4528950" y="1394575"/>
            <a:ext cx="35625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800"/>
              <a:buNone/>
              <a:defRPr sz="18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86" name="Google Shape;86;p14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Google Shape;87;p14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3 Col">
  <p:cSld name="TITLE_AND_BODY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558620" y="1779925"/>
            <a:ext cx="24972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5"/>
          <p:cNvSpPr txBox="1"/>
          <p:nvPr>
            <p:ph idx="2" type="subTitle"/>
          </p:nvPr>
        </p:nvSpPr>
        <p:spPr>
          <a:xfrm>
            <a:off x="558620" y="1411125"/>
            <a:ext cx="24549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3" type="body"/>
          </p:nvPr>
        </p:nvSpPr>
        <p:spPr>
          <a:xfrm>
            <a:off x="3259595" y="1779925"/>
            <a:ext cx="24972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4" name="Google Shape;94;p15"/>
          <p:cNvSpPr txBox="1"/>
          <p:nvPr>
            <p:ph idx="4" type="subTitle"/>
          </p:nvPr>
        </p:nvSpPr>
        <p:spPr>
          <a:xfrm>
            <a:off x="3259595" y="1411125"/>
            <a:ext cx="24549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95" name="Google Shape;95;p15"/>
          <p:cNvSpPr txBox="1"/>
          <p:nvPr>
            <p:ph idx="5" type="body"/>
          </p:nvPr>
        </p:nvSpPr>
        <p:spPr>
          <a:xfrm>
            <a:off x="5919194" y="1779925"/>
            <a:ext cx="2497200" cy="21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79400" lvl="2" marL="13716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rtl="0">
              <a:spcBef>
                <a:spcPts val="16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rtl="0">
              <a:spcBef>
                <a:spcPts val="16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rtl="0">
              <a:spcBef>
                <a:spcPts val="16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rtl="0">
              <a:spcBef>
                <a:spcPts val="1600"/>
              </a:spcBef>
              <a:spcAft>
                <a:spcPts val="16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96" name="Google Shape;96;p15"/>
          <p:cNvSpPr txBox="1"/>
          <p:nvPr>
            <p:ph idx="6" type="subTitle"/>
          </p:nvPr>
        </p:nvSpPr>
        <p:spPr>
          <a:xfrm>
            <a:off x="5919194" y="1411125"/>
            <a:ext cx="2454900" cy="3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500"/>
              <a:buNone/>
              <a:defRPr sz="15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7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5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7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07" name="Google Shape;107;p1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(Dark/Blue)">
  <p:cSld name="Comparison (Dark/Blue)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BC74D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rgbClr val="0E6488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" name="Google Shape;111;p18"/>
          <p:cNvSpPr txBox="1"/>
          <p:nvPr>
            <p:ph idx="1" type="body"/>
          </p:nvPr>
        </p:nvSpPr>
        <p:spPr>
          <a:xfrm>
            <a:off x="702028" y="3548016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5275219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body"/>
          </p:nvPr>
        </p:nvSpPr>
        <p:spPr>
          <a:xfrm>
            <a:off x="702028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5" name="Google Shape;115;p1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116" name="Google Shape;116;p18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16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6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600"/>
              </a:spcBef>
              <a:spcAft>
                <a:spcPts val="1600"/>
              </a:spcAft>
              <a:buClr>
                <a:srgbClr val="91979D"/>
              </a:buClr>
              <a:buSzPts val="12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0" name="Google Shape;120;p19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1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9pPr>
          </a:lstStyle>
          <a:p/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5" name="Google Shape;125;p2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B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640549" y="3333894"/>
            <a:ext cx="71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754680" y="3208626"/>
            <a:ext cx="76941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850" y="4342526"/>
            <a:ext cx="1750725" cy="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1">
  <p:cSld name="TITLE_AND_BODY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558620" y="1372802"/>
            <a:ext cx="78087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2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_33">
    <p:bg>
      <p:bgPr>
        <a:noFill/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ave - Blank">
  <p:cSld name="BLANK_1_3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"/>
          <p:cNvPicPr preferRelativeResize="0"/>
          <p:nvPr/>
        </p:nvPicPr>
        <p:blipFill rotWithShape="1">
          <a:blip r:embed="rId2">
            <a:alphaModFix/>
          </a:blip>
          <a:srcRect b="119" l="0" r="0" t="129"/>
          <a:stretch/>
        </p:blipFill>
        <p:spPr>
          <a:xfrm>
            <a:off x="0" y="4256751"/>
            <a:ext cx="9144000" cy="8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596442" y="47717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0" l="258" r="248" t="0"/>
          <a:stretch/>
        </p:blipFill>
        <p:spPr>
          <a:xfrm>
            <a:off x="7469400" y="4633279"/>
            <a:ext cx="959076" cy="239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ndard 2">
  <p:cSld name="TITLE_AND_BODY_3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256751"/>
            <a:ext cx="9144000" cy="88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558620" y="1372802"/>
            <a:ext cx="7808700" cy="28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8596442" y="477170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6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640549" y="3333894"/>
            <a:ext cx="71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754680" y="3208626"/>
            <a:ext cx="76941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3" name="Google Shape;2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850" y="4342526"/>
            <a:ext cx="1750725" cy="43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(Open Seas) OpenWorks">
  <p:cSld name="TITLE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 b="0" l="2893" r="0" t="0"/>
          <a:stretch/>
        </p:blipFill>
        <p:spPr>
          <a:xfrm>
            <a:off x="0" y="3341275"/>
            <a:ext cx="5894174" cy="18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/>
          <p:nvPr>
            <p:ph type="ctrTitle"/>
          </p:nvPr>
        </p:nvSpPr>
        <p:spPr>
          <a:xfrm>
            <a:off x="640550" y="2019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640549" y="2495694"/>
            <a:ext cx="71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28" name="Google Shape;28;p5"/>
          <p:cNvCxnSpPr/>
          <p:nvPr/>
        </p:nvCxnSpPr>
        <p:spPr>
          <a:xfrm>
            <a:off x="754680" y="2370426"/>
            <a:ext cx="7694100" cy="0"/>
          </a:xfrm>
          <a:prstGeom prst="straightConnector1">
            <a:avLst/>
          </a:prstGeom>
          <a:noFill/>
          <a:ln cap="rnd" cmpd="sng" w="19050">
            <a:solidFill>
              <a:srgbClr val="96DDC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Open Seas) OpenWorks">
  <p:cSld name="TITLE_1_1_1_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3">
            <a:alphaModFix/>
          </a:blip>
          <a:srcRect b="0" l="2893" r="0" t="0"/>
          <a:stretch/>
        </p:blipFill>
        <p:spPr>
          <a:xfrm>
            <a:off x="0" y="3341275"/>
            <a:ext cx="5894174" cy="1817851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Electric Eel)">
  <p:cSld name="TITLE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7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35" name="Google Shape;35;p7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27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Blue Azure)">
  <p:cSld name="TITLE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0" name="Google Shape;40;p8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1" name="Google Shape;4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27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Granite)">
  <p:cSld name="TITLE_1_1_1_3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None/>
              <a:defRPr sz="4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b="1" sz="10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45" name="Google Shape;45;p9"/>
          <p:cNvCxnSpPr/>
          <p:nvPr/>
        </p:nvCxnSpPr>
        <p:spPr>
          <a:xfrm>
            <a:off x="782015" y="4457026"/>
            <a:ext cx="76941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46" name="Google Shape;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27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(Half &amp; Half)">
  <p:cSld name="TITLE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4572000" y="-4075"/>
            <a:ext cx="4572000" cy="43941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Place Image Here</a:t>
            </a:r>
            <a:endParaRPr/>
          </a:p>
        </p:txBody>
      </p:sp>
      <p:sp>
        <p:nvSpPr>
          <p:cNvPr id="49" name="Google Shape;49;p10"/>
          <p:cNvSpPr txBox="1"/>
          <p:nvPr>
            <p:ph type="ctrTitle"/>
          </p:nvPr>
        </p:nvSpPr>
        <p:spPr>
          <a:xfrm>
            <a:off x="640550" y="444350"/>
            <a:ext cx="31908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50" name="Google Shape;5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411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/>
          <p:nvPr/>
        </p:nvSpPr>
        <p:spPr>
          <a:xfrm>
            <a:off x="0" y="4356900"/>
            <a:ext cx="9144000" cy="80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640550" y="2821150"/>
            <a:ext cx="3190800" cy="1138500"/>
          </a:xfrm>
          <a:prstGeom prst="rect">
            <a:avLst/>
          </a:prstGeom>
        </p:spPr>
        <p:txBody>
          <a:bodyPr anchorCtr="0" anchor="t" bIns="91425" lIns="14630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53" name="Google Shape;53;p10"/>
          <p:cNvCxnSpPr/>
          <p:nvPr/>
        </p:nvCxnSpPr>
        <p:spPr>
          <a:xfrm>
            <a:off x="754680" y="2636501"/>
            <a:ext cx="31428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54" name="Google Shape;54;p10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1000">
                <a:solidFill>
                  <a:srgbClr val="2F99A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000"/>
              <a:buNone/>
              <a:defRPr b="1" sz="1000">
                <a:solidFill>
                  <a:srgbClr val="2F99A3"/>
                </a:solidFill>
              </a:defRPr>
            </a:lvl9pPr>
          </a:lstStyle>
          <a:p/>
        </p:txBody>
      </p:sp>
      <p:pic>
        <p:nvPicPr>
          <p:cNvPr id="55" name="Google Shape;55;p10"/>
          <p:cNvPicPr preferRelativeResize="0"/>
          <p:nvPr/>
        </p:nvPicPr>
        <p:blipFill rotWithShape="1">
          <a:blip r:embed="rId4">
            <a:alphaModFix/>
          </a:blip>
          <a:srcRect b="0" l="258" r="248" t="0"/>
          <a:stretch/>
        </p:blipFill>
        <p:spPr>
          <a:xfrm>
            <a:off x="7353528" y="4596095"/>
            <a:ext cx="1062749" cy="26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08226" y="565475"/>
            <a:ext cx="7808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E6488"/>
              </a:buClr>
              <a:buSzPts val="2800"/>
              <a:buNone/>
              <a:defRPr b="1" sz="2800">
                <a:solidFill>
                  <a:srgbClr val="0E64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08226" y="1372811"/>
            <a:ext cx="7808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F99A3"/>
              </a:buClr>
              <a:buSzPts val="1600"/>
              <a:buChar char="●"/>
              <a:defRPr sz="1600">
                <a:solidFill>
                  <a:srgbClr val="424F6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99A3"/>
              </a:buClr>
              <a:buSzPts val="1400"/>
              <a:buChar char="○"/>
              <a:defRPr>
                <a:solidFill>
                  <a:srgbClr val="424F6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99A3"/>
              </a:buClr>
              <a:buSzPts val="1200"/>
              <a:buChar char="■"/>
              <a:defRPr sz="1200">
                <a:solidFill>
                  <a:srgbClr val="424F6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99A3"/>
              </a:buClr>
              <a:buSzPts val="1200"/>
              <a:buChar char="●"/>
              <a:defRPr sz="1200">
                <a:solidFill>
                  <a:srgbClr val="424F6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99A3"/>
              </a:buClr>
              <a:buSzPts val="1200"/>
              <a:buChar char="○"/>
              <a:defRPr sz="1200">
                <a:solidFill>
                  <a:srgbClr val="424F6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F99A3"/>
              </a:buClr>
              <a:buSzPts val="1200"/>
              <a:buChar char="■"/>
              <a:defRPr sz="1200">
                <a:solidFill>
                  <a:srgbClr val="424F6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F62"/>
              </a:buClr>
              <a:buSzPts val="1200"/>
              <a:buChar char="●"/>
              <a:defRPr sz="1200">
                <a:solidFill>
                  <a:srgbClr val="424F6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24F62"/>
              </a:buClr>
              <a:buSzPts val="1200"/>
              <a:buChar char="○"/>
              <a:defRPr sz="1200">
                <a:solidFill>
                  <a:srgbClr val="424F6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24F62"/>
              </a:buClr>
              <a:buSzPts val="1200"/>
              <a:buChar char="■"/>
              <a:defRPr sz="1200">
                <a:solidFill>
                  <a:srgbClr val="424F6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1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hyperlink" Target="https://mariadb.com/developers" TargetMode="External"/><Relationship Id="rId5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ctrTitle"/>
          </p:nvPr>
        </p:nvSpPr>
        <p:spPr>
          <a:xfrm>
            <a:off x="640550" y="1364325"/>
            <a:ext cx="7674900" cy="172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JSON + Relational</a:t>
            </a:r>
            <a:endParaRPr sz="4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300"/>
              <a:t>Using Hybrid Data Models with MariaDB</a:t>
            </a:r>
            <a:endParaRPr b="0" sz="3300"/>
          </a:p>
        </p:txBody>
      </p:sp>
      <p:sp>
        <p:nvSpPr>
          <p:cNvPr id="152" name="Google Shape;152;p25"/>
          <p:cNvSpPr txBox="1"/>
          <p:nvPr>
            <p:ph idx="1" type="subTitle"/>
          </p:nvPr>
        </p:nvSpPr>
        <p:spPr>
          <a:xfrm>
            <a:off x="640549" y="3333894"/>
            <a:ext cx="71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 Hedgpeth, Developer Evangelist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Corporation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JSON</a:t>
            </a:r>
            <a:endParaRPr/>
          </a:p>
        </p:txBody>
      </p:sp>
      <p:sp>
        <p:nvSpPr>
          <p:cNvPr id="243" name="Google Shape;243;p34"/>
          <p:cNvSpPr txBox="1"/>
          <p:nvPr>
            <p:ph idx="1" type="body"/>
          </p:nvPr>
        </p:nvSpPr>
        <p:spPr>
          <a:xfrm>
            <a:off x="558625" y="1247600"/>
            <a:ext cx="8174100" cy="28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id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NOT NULL AUTO_INCREMENT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(100)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type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(1)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DECIMAL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(9,6)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DECIMAL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(9,6)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attr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(id)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34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5" name="Google Shape;245;p34"/>
          <p:cNvCxnSpPr/>
          <p:nvPr/>
        </p:nvCxnSpPr>
        <p:spPr>
          <a:xfrm>
            <a:off x="2399250" y="3316625"/>
            <a:ext cx="31440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46" name="Google Shape;246;p34"/>
          <p:cNvSpPr txBox="1"/>
          <p:nvPr/>
        </p:nvSpPr>
        <p:spPr>
          <a:xfrm>
            <a:off x="5590425" y="3116525"/>
            <a:ext cx="12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TYPE ALIAS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JSON</a:t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558625" y="1867025"/>
            <a:ext cx="8174100" cy="24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(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id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NOT NULL AUTO_INCREMENT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(100)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type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CHAR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(1)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latitude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DECIMAL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(9,6)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longitude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DECIMAL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(9,6)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 NULL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attr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LONGTEXT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CHARACTER SET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utf8mb4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COLLATE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utf8mb4_bin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DEFAULT NULL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JSON_VALID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(`attr`)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	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PRIMARY KEY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(id)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35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558625" y="1333325"/>
            <a:ext cx="81741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SHOW CREATE TABLE</a:t>
            </a: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locations;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</a:t>
            </a:r>
            <a:r>
              <a:rPr lang="en"/>
              <a:t>JSON</a:t>
            </a:r>
            <a:endParaRPr/>
          </a:p>
        </p:txBody>
      </p:sp>
      <p:sp>
        <p:nvSpPr>
          <p:cNvPr id="262" name="Google Shape;262;p36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/>
        </p:nvSpPr>
        <p:spPr>
          <a:xfrm>
            <a:off x="658450" y="1801675"/>
            <a:ext cx="4069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"category": "Landmark", "lastVisitDate": "11/10/2019"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  <p:sp>
        <p:nvSpPr>
          <p:cNvPr id="264" name="Google Shape;264;p36"/>
          <p:cNvSpPr txBox="1"/>
          <p:nvPr/>
        </p:nvSpPr>
        <p:spPr>
          <a:xfrm>
            <a:off x="2617800" y="3991813"/>
            <a:ext cx="1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JSON_VALID</a:t>
            </a:r>
            <a:r>
              <a:rPr b="1" lang="en"/>
              <a:t>(     )</a:t>
            </a:r>
            <a:endParaRPr b="1"/>
          </a:p>
        </p:txBody>
      </p:sp>
      <p:sp>
        <p:nvSpPr>
          <p:cNvPr id="265" name="Google Shape;265;p36"/>
          <p:cNvSpPr/>
          <p:nvPr/>
        </p:nvSpPr>
        <p:spPr>
          <a:xfrm rot="5400000">
            <a:off x="2422575" y="1425575"/>
            <a:ext cx="190800" cy="3500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E648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6" name="Google Shape;266;p36"/>
          <p:cNvGraphicFramePr/>
          <p:nvPr/>
        </p:nvGraphicFramePr>
        <p:xfrm>
          <a:off x="5343725" y="180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785450"/>
                <a:gridCol w="785450"/>
                <a:gridCol w="785450"/>
                <a:gridCol w="7854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...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attr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34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 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...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{...}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14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 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...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[{...}]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89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Loc 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...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267" name="Google Shape;267;p36"/>
          <p:cNvCxnSpPr>
            <a:stCxn id="265" idx="1"/>
          </p:cNvCxnSpPr>
          <p:nvPr/>
        </p:nvCxnSpPr>
        <p:spPr>
          <a:xfrm flipH="1">
            <a:off x="2516175" y="3271325"/>
            <a:ext cx="1800" cy="367200"/>
          </a:xfrm>
          <a:prstGeom prst="straightConnector1">
            <a:avLst/>
          </a:prstGeom>
          <a:noFill/>
          <a:ln cap="flat" cmpd="sng" w="19050">
            <a:solidFill>
              <a:srgbClr val="0E64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6"/>
          <p:cNvCxnSpPr/>
          <p:nvPr/>
        </p:nvCxnSpPr>
        <p:spPr>
          <a:xfrm>
            <a:off x="2516150" y="3631575"/>
            <a:ext cx="1448400" cy="0"/>
          </a:xfrm>
          <a:prstGeom prst="straightConnector1">
            <a:avLst/>
          </a:prstGeom>
          <a:noFill/>
          <a:ln cap="flat" cmpd="sng" w="19050">
            <a:solidFill>
              <a:srgbClr val="0E64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6"/>
          <p:cNvCxnSpPr/>
          <p:nvPr/>
        </p:nvCxnSpPr>
        <p:spPr>
          <a:xfrm>
            <a:off x="3957450" y="3631575"/>
            <a:ext cx="0" cy="388500"/>
          </a:xfrm>
          <a:prstGeom prst="straightConnector1">
            <a:avLst/>
          </a:prstGeom>
          <a:noFill/>
          <a:ln cap="flat" cmpd="sng" w="19050">
            <a:solidFill>
              <a:srgbClr val="0E648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6"/>
          <p:cNvCxnSpPr>
            <a:stCxn id="264" idx="3"/>
          </p:cNvCxnSpPr>
          <p:nvPr/>
        </p:nvCxnSpPr>
        <p:spPr>
          <a:xfrm>
            <a:off x="4335000" y="4191913"/>
            <a:ext cx="3798000" cy="4800"/>
          </a:xfrm>
          <a:prstGeom prst="straightConnector1">
            <a:avLst/>
          </a:prstGeom>
          <a:noFill/>
          <a:ln cap="flat" cmpd="sng" w="19050">
            <a:solidFill>
              <a:srgbClr val="0E648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6"/>
          <p:cNvCxnSpPr/>
          <p:nvPr/>
        </p:nvCxnSpPr>
        <p:spPr>
          <a:xfrm rot="10800000">
            <a:off x="8109000" y="3137050"/>
            <a:ext cx="24000" cy="1066800"/>
          </a:xfrm>
          <a:prstGeom prst="straightConnector1">
            <a:avLst/>
          </a:prstGeom>
          <a:noFill/>
          <a:ln cap="flat" cmpd="sng" w="19050">
            <a:solidFill>
              <a:srgbClr val="0E648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2" name="Google Shape;272;p36"/>
          <p:cNvSpPr txBox="1"/>
          <p:nvPr/>
        </p:nvSpPr>
        <p:spPr>
          <a:xfrm>
            <a:off x="704075" y="1328725"/>
            <a:ext cx="138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Data</a:t>
            </a:r>
            <a:endParaRPr/>
          </a:p>
        </p:txBody>
      </p:sp>
      <p:sp>
        <p:nvSpPr>
          <p:cNvPr id="273" name="Google Shape;273;p36"/>
          <p:cNvSpPr txBox="1"/>
          <p:nvPr/>
        </p:nvSpPr>
        <p:spPr>
          <a:xfrm>
            <a:off x="5266000" y="1328725"/>
            <a:ext cx="16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Table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Inserting Data</a:t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558625" y="1447325"/>
            <a:ext cx="85854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(type, name,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attr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('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Lou Malnatis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42.0021628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-87.7255662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Pizza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", 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https://www.loumalnatis.com/our-menu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"}, 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	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favorites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[{"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Pepperoni deep dish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18.75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}, 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 Lou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price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 24.75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}]}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(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type, name, latitude, longitude, attr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b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('A', 'Cloud Gate', 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41.8826572, -87.6233039,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{"category": "Landmark", "lastVisitDate": 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11/10/2019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1" name="Google Shape;281;p37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Data</a:t>
            </a:r>
            <a:endParaRPr/>
          </a:p>
        </p:txBody>
      </p:sp>
      <p:sp>
        <p:nvSpPr>
          <p:cNvPr id="288" name="Google Shape;288;p38"/>
          <p:cNvSpPr txBox="1"/>
          <p:nvPr>
            <p:ph idx="1" type="body"/>
          </p:nvPr>
        </p:nvSpPr>
        <p:spPr>
          <a:xfrm>
            <a:off x="620750" y="1372801"/>
            <a:ext cx="78087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89" name="Google Shape;289;p38"/>
          <p:cNvGraphicFramePr/>
          <p:nvPr/>
        </p:nvGraphicFramePr>
        <p:xfrm>
          <a:off x="714539" y="301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928725"/>
                <a:gridCol w="1928725"/>
                <a:gridCol w="19287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food_type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4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Lou Malnati’s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42.0021628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-87.7255662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Pizza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0" name="Google Shape;290;p38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7976" y="135350"/>
            <a:ext cx="1106750" cy="143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Null Data</a:t>
            </a:r>
            <a:endParaRPr/>
          </a:p>
        </p:txBody>
      </p:sp>
      <p:sp>
        <p:nvSpPr>
          <p:cNvPr id="298" name="Google Shape;298;p39"/>
          <p:cNvSpPr txBox="1"/>
          <p:nvPr>
            <p:ph idx="1" type="body"/>
          </p:nvPr>
        </p:nvSpPr>
        <p:spPr>
          <a:xfrm>
            <a:off x="620725" y="1372801"/>
            <a:ext cx="7808700" cy="12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type, name,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$.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299" name="Google Shape;299;p39"/>
          <p:cNvGraphicFramePr/>
          <p:nvPr/>
        </p:nvGraphicFramePr>
        <p:xfrm>
          <a:off x="714558" y="301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888100"/>
                <a:gridCol w="2197850"/>
                <a:gridCol w="1542975"/>
                <a:gridCol w="1542975"/>
                <a:gridCol w="1542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type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food_type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R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Lou Malnati’s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42.0021628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-87.7255662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Pizza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Willis Tower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41.8788764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-87.6359149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NULL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0" name="Google Shape;300;p39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Contains Path</a:t>
            </a:r>
            <a:endParaRPr/>
          </a:p>
        </p:txBody>
      </p:sp>
      <p:sp>
        <p:nvSpPr>
          <p:cNvPr id="307" name="Google Shape;307;p40"/>
          <p:cNvSpPr txBox="1"/>
          <p:nvPr>
            <p:ph idx="1" type="body"/>
          </p:nvPr>
        </p:nvSpPr>
        <p:spPr>
          <a:xfrm>
            <a:off x="620750" y="1372800"/>
            <a:ext cx="82644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AS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JSON_CONTAINS_PATH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'all'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menu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'$.details.foodType'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1;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08" name="Google Shape;308;p40"/>
          <p:cNvGraphicFramePr/>
          <p:nvPr/>
        </p:nvGraphicFramePr>
        <p:xfrm>
          <a:off x="714539" y="3307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399250"/>
                <a:gridCol w="1485700"/>
                <a:gridCol w="29012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menu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Lou Malnati’s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42.0021628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-87.7255662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https://www.loumalnatis.com...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9" name="Google Shape;309;p40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1400" y="843799"/>
            <a:ext cx="1460025" cy="36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1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ontains Value</a:t>
            </a:r>
            <a:endParaRPr/>
          </a:p>
        </p:txBody>
      </p:sp>
      <p:sp>
        <p:nvSpPr>
          <p:cNvPr id="317" name="Google Shape;317;p41"/>
          <p:cNvSpPr txBox="1"/>
          <p:nvPr>
            <p:ph idx="1" type="body"/>
          </p:nvPr>
        </p:nvSpPr>
        <p:spPr>
          <a:xfrm>
            <a:off x="722687" y="1486113"/>
            <a:ext cx="6729900" cy="13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latitude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JSON_CONTAINS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Landmark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\"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'$.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category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1;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18" name="Google Shape;318;p41"/>
          <p:cNvGraphicFramePr/>
          <p:nvPr/>
        </p:nvGraphicFramePr>
        <p:xfrm>
          <a:off x="1194552" y="3219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928725"/>
                <a:gridCol w="19287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Willis Tower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41.8788764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-87.6359149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41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Filtering</a:t>
            </a:r>
            <a:endParaRPr/>
          </a:p>
        </p:txBody>
      </p:sp>
      <p:sp>
        <p:nvSpPr>
          <p:cNvPr id="326" name="Google Shape;326;p42"/>
          <p:cNvSpPr txBox="1"/>
          <p:nvPr>
            <p:ph idx="1" type="body"/>
          </p:nvPr>
        </p:nvSpPr>
        <p:spPr>
          <a:xfrm>
            <a:off x="620750" y="1437151"/>
            <a:ext cx="7808700" cy="16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id, name,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yearOpened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1924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27" name="Google Shape;327;p42"/>
          <p:cNvGraphicFramePr/>
          <p:nvPr/>
        </p:nvGraphicFramePr>
        <p:xfrm>
          <a:off x="714539" y="3232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332375"/>
                <a:gridCol w="1969400"/>
                <a:gridCol w="2098125"/>
                <a:gridCol w="2315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id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Soldier Field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41.8623132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-87.6166884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8" name="Google Shape;328;p42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651" y="632925"/>
            <a:ext cx="228647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6488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 sz="2800">
                <a:solidFill>
                  <a:srgbClr val="0E6488"/>
                </a:solidFill>
                <a:latin typeface="Arial"/>
                <a:ea typeface="Arial"/>
                <a:cs typeface="Arial"/>
                <a:sym typeface="Arial"/>
              </a:rPr>
              <a:t>eading JSON Objects</a:t>
            </a:r>
            <a:endParaRPr sz="2800">
              <a:solidFill>
                <a:srgbClr val="0E64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43"/>
          <p:cNvSpPr txBox="1"/>
          <p:nvPr>
            <p:ph idx="4294967295" type="body"/>
          </p:nvPr>
        </p:nvSpPr>
        <p:spPr>
          <a:xfrm>
            <a:off x="876475" y="1530625"/>
            <a:ext cx="77718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JSON_QUERY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37" name="Google Shape;337;p43"/>
          <p:cNvGraphicFramePr/>
          <p:nvPr/>
        </p:nvGraphicFramePr>
        <p:xfrm>
          <a:off x="990939" y="3085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589725"/>
                <a:gridCol w="1856175"/>
                <a:gridCol w="402092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details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The Publican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An award winning American style restaurant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{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  "</a:t>
                      </a:r>
                      <a:r>
                        <a:rPr lang="en" sz="1300"/>
                        <a:t>foodType</a:t>
                      </a:r>
                      <a:r>
                        <a:rPr lang="en" sz="1300"/>
                        <a:t>": "</a:t>
                      </a:r>
                      <a:r>
                        <a:rPr lang="en" sz="1300"/>
                        <a:t>American</a:t>
                      </a:r>
                      <a:r>
                        <a:rPr lang="en" sz="1300"/>
                        <a:t>",   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    "</a:t>
                      </a:r>
                      <a:r>
                        <a:rPr lang="en" sz="1300"/>
                        <a:t>menu</a:t>
                      </a:r>
                      <a:r>
                        <a:rPr lang="en" sz="1300"/>
                        <a:t>": "</a:t>
                      </a:r>
                      <a:r>
                        <a:rPr lang="en" sz="1300"/>
                        <a:t>thepublicanrestaurant.com/menu</a:t>
                      </a:r>
                      <a:r>
                        <a:rPr lang="en" sz="1300"/>
                        <a:t>"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}</a:t>
                      </a:r>
                      <a:endParaRPr sz="13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558625" y="1309875"/>
            <a:ext cx="78087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Using Structured and Semi-structured Data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Why?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How?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Managing JSON Data </a:t>
            </a:r>
            <a:endParaRPr sz="14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Reading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Writing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Indexing</a:t>
            </a:r>
            <a:endParaRPr sz="1200"/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Data Integrity</a:t>
            </a:r>
            <a:endParaRPr sz="12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Demo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Q&amp;A</a:t>
            </a:r>
            <a:endParaRPr sz="140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640389">
            <a:off x="4413791" y="1714940"/>
            <a:ext cx="3375344" cy="108524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6"/>
          <p:cNvSpPr txBox="1"/>
          <p:nvPr/>
        </p:nvSpPr>
        <p:spPr>
          <a:xfrm rot="-2702606">
            <a:off x="6294829" y="3428756"/>
            <a:ext cx="1959040" cy="5871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JSON+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Relational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Euphoria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/>
          <p:nvPr>
            <p:ph idx="4294967295" type="body"/>
          </p:nvPr>
        </p:nvSpPr>
        <p:spPr>
          <a:xfrm>
            <a:off x="657500" y="1331150"/>
            <a:ext cx="77718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JSON_QUERY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ho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44" name="Google Shape;344;p44"/>
          <p:cNvGraphicFramePr/>
          <p:nvPr/>
        </p:nvGraphicFramePr>
        <p:xfrm>
          <a:off x="714439" y="301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512275"/>
                <a:gridCol w="1407475"/>
                <a:gridCol w="1239950"/>
                <a:gridCol w="35551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home_teams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United Center</a:t>
                      </a:r>
                      <a:endParaRPr sz="16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An indoor arena on the Near West Side of Chicago</a:t>
                      </a:r>
                      <a:endParaRPr sz="16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4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Bulls</a:t>
                      </a:r>
                      <a:r>
                        <a:rPr lang="en" sz="1400"/>
                        <a:t>", </a:t>
                      </a:r>
                      <a:endParaRPr sz="14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</a:t>
                      </a:r>
                      <a:r>
                        <a:rPr lang="en"/>
                        <a:t>Blackhawks</a:t>
                      </a:r>
                      <a:r>
                        <a:rPr lang="en" sz="1400"/>
                        <a:t>"</a:t>
                      </a:r>
                      <a:endParaRPr sz="1400"/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45" name="Google Shape;345;p44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6488"/>
                </a:solidFill>
                <a:latin typeface="Arial"/>
                <a:ea typeface="Arial"/>
                <a:cs typeface="Arial"/>
                <a:sym typeface="Arial"/>
              </a:rPr>
              <a:t>Reading Arrays</a:t>
            </a:r>
            <a:endParaRPr sz="2800">
              <a:solidFill>
                <a:srgbClr val="0E64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E6488"/>
                </a:solidFill>
              </a:rPr>
              <a:t>R</a:t>
            </a:r>
            <a:r>
              <a:rPr lang="en" sz="2800">
                <a:solidFill>
                  <a:srgbClr val="0E6488"/>
                </a:solidFill>
              </a:rPr>
              <a:t>eading array elements</a:t>
            </a:r>
            <a:endParaRPr sz="2800">
              <a:solidFill>
                <a:srgbClr val="0E6488"/>
              </a:solidFill>
            </a:endParaRPr>
          </a:p>
        </p:txBody>
      </p:sp>
      <p:sp>
        <p:nvSpPr>
          <p:cNvPr id="352" name="Google Shape;352;p45"/>
          <p:cNvSpPr txBox="1"/>
          <p:nvPr>
            <p:ph idx="4294967295" type="body"/>
          </p:nvPr>
        </p:nvSpPr>
        <p:spPr>
          <a:xfrm>
            <a:off x="685975" y="1580325"/>
            <a:ext cx="7771800" cy="147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description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[0]')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primary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home_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53" name="Google Shape;353;p45"/>
          <p:cNvGraphicFramePr/>
          <p:nvPr/>
        </p:nvGraphicFramePr>
        <p:xfrm>
          <a:off x="633114" y="323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447425"/>
                <a:gridCol w="1472325"/>
                <a:gridCol w="1239950"/>
                <a:gridCol w="35551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primary_home_team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United Center</a:t>
                      </a:r>
                      <a:endParaRPr sz="16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222222"/>
                          </a:solidFill>
                          <a:highlight>
                            <a:srgbClr val="FFFFFF"/>
                          </a:highlight>
                        </a:rPr>
                        <a:t>An indoor arena on the Near West Side of Chicago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/>
                        <a:t>Bulls</a:t>
                      </a:r>
                      <a:endParaRPr sz="16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eading objects</a:t>
            </a:r>
            <a:endParaRPr/>
          </a:p>
        </p:txBody>
      </p:sp>
      <p:sp>
        <p:nvSpPr>
          <p:cNvPr id="360" name="Google Shape;360;p46"/>
          <p:cNvSpPr txBox="1"/>
          <p:nvPr>
            <p:ph idx="1" type="body"/>
          </p:nvPr>
        </p:nvSpPr>
        <p:spPr>
          <a:xfrm>
            <a:off x="620725" y="1364501"/>
            <a:ext cx="7808700" cy="15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JSON_QUERY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h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ome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JSON_QUERY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61" name="Google Shape;361;p46"/>
          <p:cNvGraphicFramePr/>
          <p:nvPr/>
        </p:nvGraphicFramePr>
        <p:xfrm>
          <a:off x="714564" y="301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637175"/>
                <a:gridCol w="1282575"/>
                <a:gridCol w="1239950"/>
                <a:gridCol w="355515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home_teams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details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United Center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</a:t>
                      </a:r>
                      <a:r>
                        <a:rPr lang="en"/>
                        <a:t>Bulls</a:t>
                      </a:r>
                      <a:r>
                        <a:rPr lang="en" sz="1400"/>
                        <a:t>", 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</a:t>
                      </a:r>
                      <a:r>
                        <a:rPr lang="en"/>
                        <a:t>Blackhawks</a:t>
                      </a:r>
                      <a:r>
                        <a:rPr lang="en" sz="1400"/>
                        <a:t>"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]</a:t>
                      </a:r>
                      <a:endParaRPr sz="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{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</a:t>
                      </a:r>
                      <a:r>
                        <a:rPr lang="en"/>
                        <a:t>capacity</a:t>
                      </a:r>
                      <a:r>
                        <a:rPr lang="en" sz="1400"/>
                        <a:t>": </a:t>
                      </a:r>
                      <a:r>
                        <a:rPr lang="en"/>
                        <a:t>23500</a:t>
                      </a:r>
                      <a:r>
                        <a:rPr lang="en" sz="1400"/>
                        <a:t>,    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"year</a:t>
                      </a:r>
                      <a:r>
                        <a:rPr lang="en"/>
                        <a:t>Opened</a:t>
                      </a:r>
                      <a:r>
                        <a:rPr lang="en" sz="1400"/>
                        <a:t>": </a:t>
                      </a:r>
                      <a:r>
                        <a:rPr lang="en"/>
                        <a:t>1994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}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62" name="Google Shape;362;p46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ndexing (1/2)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667638" y="1353351"/>
            <a:ext cx="7808700" cy="14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ALTER TABLE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ADD COLUMN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(25)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(JSON_VALUE(attr, '$.details.foodType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latitude, longitude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food_type = 'Mexican';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70" name="Google Shape;370;p47"/>
          <p:cNvGraphicFramePr/>
          <p:nvPr/>
        </p:nvGraphicFramePr>
        <p:xfrm>
          <a:off x="714552" y="3016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542975"/>
                <a:gridCol w="1542975"/>
                <a:gridCol w="1542975"/>
                <a:gridCol w="1542975"/>
                <a:gridCol w="1542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id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select_type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table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type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possible_keys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SIMPLE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locations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ALL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NULL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1" name="Google Shape;371;p47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ndexing (2/2)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667650" y="1372801"/>
            <a:ext cx="7808700" cy="14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CREATE INDEX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EXPLAIN SELECT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'Mexican'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79" name="Google Shape;379;p48"/>
          <p:cNvGraphicFramePr/>
          <p:nvPr/>
        </p:nvGraphicFramePr>
        <p:xfrm>
          <a:off x="714564" y="301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542975"/>
                <a:gridCol w="1542975"/>
                <a:gridCol w="1542975"/>
                <a:gridCol w="1542975"/>
                <a:gridCol w="15429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id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select_type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table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ref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400">
                          <a:solidFill>
                            <a:srgbClr val="FFFFFF"/>
                          </a:solidFill>
                        </a:rPr>
                        <a:t>possible_keys</a:t>
                      </a:r>
                      <a:endParaRPr b="1" sz="14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1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SIMPLE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locations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ref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foodtypes</a:t>
                      </a:r>
                      <a:endParaRPr b="1"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0" name="Google Shape;380;p48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9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Modifying JSON documents</a:t>
            </a:r>
            <a:endParaRPr sz="3600"/>
          </a:p>
        </p:txBody>
      </p:sp>
      <p:sp>
        <p:nvSpPr>
          <p:cNvPr id="387" name="Google Shape;387;p49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nserting fields</a:t>
            </a:r>
            <a:endParaRPr/>
          </a:p>
        </p:txBody>
      </p:sp>
      <p:sp>
        <p:nvSpPr>
          <p:cNvPr id="394" name="Google Shape;394;p50"/>
          <p:cNvSpPr txBox="1"/>
          <p:nvPr>
            <p:ph idx="1" type="body"/>
          </p:nvPr>
        </p:nvSpPr>
        <p:spPr>
          <a:xfrm>
            <a:off x="558625" y="1372800"/>
            <a:ext cx="40134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 =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JSON_INSERT(attr, 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'$.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nickname</a:t>
            </a: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        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'The Bean'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 =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395" name="Google Shape;395;p50"/>
          <p:cNvGraphicFramePr/>
          <p:nvPr/>
        </p:nvGraphicFramePr>
        <p:xfrm>
          <a:off x="2950252" y="3141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928725"/>
              </a:tblGrid>
              <a:tr h="37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nickname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Cloud Gate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The Bean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96" name="Google Shape;396;p50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0"/>
          <p:cNvSpPr txBox="1"/>
          <p:nvPr>
            <p:ph idx="1" type="body"/>
          </p:nvPr>
        </p:nvSpPr>
        <p:spPr>
          <a:xfrm>
            <a:off x="4623725" y="1372800"/>
            <a:ext cx="4410900" cy="14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JSON_VALUE(attr,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nickname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nickname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788" y="3066813"/>
            <a:ext cx="1736399" cy="9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878" y="2646900"/>
            <a:ext cx="1229336" cy="171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nserting array</a:t>
            </a:r>
            <a:endParaRPr/>
          </a:p>
        </p:txBody>
      </p:sp>
      <p:sp>
        <p:nvSpPr>
          <p:cNvPr id="406" name="Google Shape;406;p51"/>
          <p:cNvSpPr txBox="1"/>
          <p:nvPr>
            <p:ph idx="1" type="body"/>
          </p:nvPr>
        </p:nvSpPr>
        <p:spPr>
          <a:xfrm>
            <a:off x="777200" y="1351675"/>
            <a:ext cx="40134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 = JSON_INSERT(attr,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JSON_ARRAY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('Asian'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Mexican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')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 = 1;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07" name="Google Shape;407;p51"/>
          <p:cNvGraphicFramePr/>
          <p:nvPr/>
        </p:nvGraphicFramePr>
        <p:xfrm>
          <a:off x="2070714" y="336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575"/>
                <a:gridCol w="3074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food_types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Saucy Porka</a:t>
                      </a:r>
                      <a:endParaRPr sz="18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r>
                        <a:rPr lang="en"/>
                        <a:t> </a:t>
                      </a:r>
                      <a:r>
                        <a:rPr lang="en" sz="1400"/>
                        <a:t>"</a:t>
                      </a:r>
                      <a:r>
                        <a:rPr lang="en"/>
                        <a:t>Asian</a:t>
                      </a:r>
                      <a:r>
                        <a:rPr lang="en" sz="1400"/>
                        <a:t>", "</a:t>
                      </a:r>
                      <a:r>
                        <a:rPr lang="en"/>
                        <a:t>Mexican</a:t>
                      </a:r>
                      <a:r>
                        <a:rPr lang="en" sz="1400"/>
                        <a:t>"</a:t>
                      </a:r>
                      <a:r>
                        <a:rPr lang="en"/>
                        <a:t> </a:t>
                      </a:r>
                      <a:r>
                        <a:rPr lang="en" sz="1400"/>
                        <a:t>]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08" name="Google Shape;408;p51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1"/>
          <p:cNvSpPr txBox="1"/>
          <p:nvPr>
            <p:ph idx="1" type="body"/>
          </p:nvPr>
        </p:nvSpPr>
        <p:spPr>
          <a:xfrm>
            <a:off x="5291525" y="1300375"/>
            <a:ext cx="3852600" cy="14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JSON_QUERY(attr,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2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dding array elements</a:t>
            </a:r>
            <a:endParaRPr/>
          </a:p>
        </p:txBody>
      </p:sp>
      <p:sp>
        <p:nvSpPr>
          <p:cNvPr id="416" name="Google Shape;416;p52"/>
          <p:cNvSpPr txBox="1"/>
          <p:nvPr>
            <p:ph idx="1" type="body"/>
          </p:nvPr>
        </p:nvSpPr>
        <p:spPr>
          <a:xfrm>
            <a:off x="558625" y="1372800"/>
            <a:ext cx="4532400" cy="13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 = 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JSON_ARRAY_APPEND(attr, 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'$.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b="1"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German’</a:t>
            </a:r>
            <a:r>
              <a:rPr b="1"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 = 1;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52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2"/>
          <p:cNvSpPr txBox="1"/>
          <p:nvPr>
            <p:ph idx="1" type="body"/>
          </p:nvPr>
        </p:nvSpPr>
        <p:spPr>
          <a:xfrm>
            <a:off x="5200450" y="1372800"/>
            <a:ext cx="3825000" cy="17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 format, price,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JSON_QUERY(attr, '$.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food_types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 = 1</a:t>
            </a:r>
            <a:r>
              <a:rPr lang="en" sz="1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19" name="Google Shape;419;p52"/>
          <p:cNvGraphicFramePr/>
          <p:nvPr/>
        </p:nvGraphicFramePr>
        <p:xfrm>
          <a:off x="2070702" y="3370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575"/>
                <a:gridCol w="3074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food_types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Saucy Porka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[</a:t>
                      </a:r>
                      <a:r>
                        <a:rPr lang="en"/>
                        <a:t> </a:t>
                      </a:r>
                      <a:r>
                        <a:rPr lang="en" sz="1400"/>
                        <a:t>"</a:t>
                      </a:r>
                      <a:r>
                        <a:rPr lang="en"/>
                        <a:t>Asian</a:t>
                      </a:r>
                      <a:r>
                        <a:rPr lang="en" sz="1400"/>
                        <a:t>", "</a:t>
                      </a:r>
                      <a:r>
                        <a:rPr lang="en"/>
                        <a:t>Mexican</a:t>
                      </a:r>
                      <a:r>
                        <a:rPr lang="en" sz="1400"/>
                        <a:t>",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"German"</a:t>
                      </a:r>
                      <a:r>
                        <a:rPr lang="en" sz="1400"/>
                        <a:t>]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emoving array elements</a:t>
            </a:r>
            <a:endParaRPr/>
          </a:p>
        </p:txBody>
      </p:sp>
      <p:sp>
        <p:nvSpPr>
          <p:cNvPr id="426" name="Google Shape;426;p53"/>
          <p:cNvSpPr txBox="1"/>
          <p:nvPr>
            <p:ph idx="1" type="body"/>
          </p:nvPr>
        </p:nvSpPr>
        <p:spPr>
          <a:xfrm>
            <a:off x="852476" y="1612675"/>
            <a:ext cx="4241700" cy="1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attr =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JSON_REMOVE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     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]')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 = 1;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7" name="Google Shape;427;p53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5366775" y="1536500"/>
            <a:ext cx="3502200" cy="13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JSON_QUERY(attr,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foodTypes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3429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food_types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id = 1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29" name="Google Shape;429;p53"/>
          <p:cNvGraphicFramePr/>
          <p:nvPr/>
        </p:nvGraphicFramePr>
        <p:xfrm>
          <a:off x="2070702" y="3293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575"/>
                <a:gridCol w="30740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food_types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Saucy Porka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[</a:t>
                      </a:r>
                      <a:r>
                        <a:rPr lang="en"/>
                        <a:t> </a:t>
                      </a:r>
                      <a:r>
                        <a:rPr lang="en"/>
                        <a:t>"Asian", "Mexican]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idx="2" type="body"/>
          </p:nvPr>
        </p:nvSpPr>
        <p:spPr>
          <a:xfrm>
            <a:off x="753469" y="90800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Arial"/>
              <a:buNone/>
            </a:pPr>
            <a:r>
              <a:rPr lang="en" sz="3300"/>
              <a:t>Relational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7"/>
          <p:cNvSpPr txBox="1"/>
          <p:nvPr>
            <p:ph idx="4" type="body"/>
          </p:nvPr>
        </p:nvSpPr>
        <p:spPr>
          <a:xfrm>
            <a:off x="753475" y="2130226"/>
            <a:ext cx="31845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Data Integrity</a:t>
            </a:r>
            <a:endParaRPr sz="23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Transactions</a:t>
            </a:r>
            <a:endParaRPr sz="23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Reliability</a:t>
            </a:r>
            <a:endParaRPr sz="2300"/>
          </a:p>
        </p:txBody>
      </p:sp>
      <p:sp>
        <p:nvSpPr>
          <p:cNvPr id="167" name="Google Shape;167;p27"/>
          <p:cNvSpPr txBox="1"/>
          <p:nvPr>
            <p:ph idx="3" type="body"/>
          </p:nvPr>
        </p:nvSpPr>
        <p:spPr>
          <a:xfrm>
            <a:off x="5323300" y="1921800"/>
            <a:ext cx="31845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Flexibility</a:t>
            </a:r>
            <a:endParaRPr sz="23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Simplicity</a:t>
            </a:r>
            <a:endParaRPr sz="2300"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300"/>
              <a:t>Ubiquity</a:t>
            </a:r>
            <a:endParaRPr sz="2300"/>
          </a:p>
        </p:txBody>
      </p:sp>
      <p:sp>
        <p:nvSpPr>
          <p:cNvPr id="168" name="Google Shape;168;p27"/>
          <p:cNvSpPr txBox="1"/>
          <p:nvPr>
            <p:ph idx="2" type="body"/>
          </p:nvPr>
        </p:nvSpPr>
        <p:spPr>
          <a:xfrm>
            <a:off x="5322669" y="90800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Font typeface="Arial"/>
              <a:buNone/>
            </a:pPr>
            <a:r>
              <a:rPr lang="en" sz="3300"/>
              <a:t>JSON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Hybrid Data Querying</a:t>
            </a:r>
            <a:endParaRPr sz="3600"/>
          </a:p>
        </p:txBody>
      </p:sp>
      <p:sp>
        <p:nvSpPr>
          <p:cNvPr id="436" name="Google Shape;436;p54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5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Returning r</a:t>
            </a:r>
            <a:r>
              <a:rPr lang="en"/>
              <a:t>elational data as JSON</a:t>
            </a:r>
            <a:endParaRPr/>
          </a:p>
        </p:txBody>
      </p:sp>
      <p:sp>
        <p:nvSpPr>
          <p:cNvPr id="443" name="Google Shape;443;p55"/>
          <p:cNvSpPr txBox="1"/>
          <p:nvPr>
            <p:ph idx="1" type="body"/>
          </p:nvPr>
        </p:nvSpPr>
        <p:spPr>
          <a:xfrm>
            <a:off x="629025" y="1370125"/>
            <a:ext cx="8299500" cy="10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('name', name,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'latitude'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44" name="Google Shape;444;p55"/>
          <p:cNvGraphicFramePr/>
          <p:nvPr/>
        </p:nvGraphicFramePr>
        <p:xfrm>
          <a:off x="714539" y="2531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928725"/>
                <a:gridCol w="1928725"/>
                <a:gridCol w="1928725"/>
              </a:tblGrid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data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 hMerge="1"/>
                <a:tc hMerge="1"/>
              </a:tr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{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"name": "Wrigley Field",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"latitude": </a:t>
                      </a:r>
                      <a:r>
                        <a:rPr lang="en"/>
                        <a:t>41.9484384</a:t>
                      </a:r>
                      <a:r>
                        <a:rPr lang="en"/>
                        <a:t>,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    "longitude": </a:t>
                      </a:r>
                      <a:r>
                        <a:rPr lang="en"/>
                        <a:t>-87.6553327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}</a:t>
                      </a:r>
                      <a:endParaRPr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45" name="Google Shape;445;p55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6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+ JSON</a:t>
            </a:r>
            <a:r>
              <a:rPr lang="en"/>
              <a:t> </a:t>
            </a:r>
            <a:endParaRPr/>
          </a:p>
        </p:txBody>
      </p:sp>
      <p:sp>
        <p:nvSpPr>
          <p:cNvPr id="452" name="Google Shape;452;p56"/>
          <p:cNvSpPr txBox="1"/>
          <p:nvPr>
            <p:ph idx="1" type="body"/>
          </p:nvPr>
        </p:nvSpPr>
        <p:spPr>
          <a:xfrm>
            <a:off x="620750" y="1272363"/>
            <a:ext cx="8340900" cy="1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('name', name,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capacity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capacity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'))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53" name="Google Shape;453;p56"/>
          <p:cNvGraphicFramePr/>
          <p:nvPr/>
        </p:nvGraphicFramePr>
        <p:xfrm>
          <a:off x="714539" y="25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928725"/>
                <a:gridCol w="1928725"/>
                <a:gridCol w="1928725"/>
                <a:gridCol w="1928725"/>
              </a:tblGrid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data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 hMerge="1"/>
                <a:tc hMerge="1"/>
              </a:tr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{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"name": "</a:t>
                      </a:r>
                      <a:r>
                        <a:rPr lang="en"/>
                        <a:t>Wrigley Field</a:t>
                      </a:r>
                      <a:r>
                        <a:rPr lang="en" sz="1400"/>
                        <a:t>", 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"latitude": 41.9484384,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    "longitude": -87.6553327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    </a:t>
                      </a:r>
                      <a:r>
                        <a:rPr lang="en"/>
                        <a:t>“capacity</a:t>
                      </a:r>
                      <a:r>
                        <a:rPr lang="en" sz="1400"/>
                        <a:t>": </a:t>
                      </a:r>
                      <a:r>
                        <a:rPr lang="en"/>
                        <a:t>41649</a:t>
                      </a:r>
                      <a:endParaRPr sz="14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}</a:t>
                      </a:r>
                      <a:endParaRPr sz="14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54" name="Google Shape;454;p56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Merging R</a:t>
            </a:r>
            <a:r>
              <a:rPr lang="en"/>
              <a:t>elational and JSON Data</a:t>
            </a:r>
            <a:endParaRPr/>
          </a:p>
        </p:txBody>
      </p:sp>
      <p:sp>
        <p:nvSpPr>
          <p:cNvPr id="461" name="Google Shape;461;p57"/>
          <p:cNvSpPr txBox="1"/>
          <p:nvPr>
            <p:ph idx="1" type="body"/>
          </p:nvPr>
        </p:nvSpPr>
        <p:spPr>
          <a:xfrm>
            <a:off x="558625" y="1372800"/>
            <a:ext cx="33258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JSON_MERGE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'name', name,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'Longitude', longitude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attr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data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type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aphicFrame>
        <p:nvGraphicFramePr>
          <p:cNvPr id="462" name="Google Shape;462;p57"/>
          <p:cNvGraphicFramePr/>
          <p:nvPr/>
        </p:nvGraphicFramePr>
        <p:xfrm>
          <a:off x="4024855" y="137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189150"/>
                <a:gridCol w="1189150"/>
                <a:gridCol w="1189150"/>
                <a:gridCol w="1189150"/>
              </a:tblGrid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data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 hMerge="1"/>
                <a:tc hMerge="1"/>
                <a:tc hMerge="1"/>
              </a:tr>
              <a:tr h="2857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"name": "The Publican",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"latitude": 42.676388,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"longitude": -87.678740,</a:t>
                      </a:r>
                      <a:r>
                        <a:rPr lang="en" sz="1200"/>
                        <a:t>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"details": {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"foodType": "American",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"menu": "http://www.thepublicanrestaurant.com/menu"},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"favorites": [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{"description":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Ribs with fries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,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price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: 16.99}, 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   {"description":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BBQ Burger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, 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price</a:t>
                      </a:r>
                      <a:r>
                        <a:rPr lang="en" sz="1200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 sz="1200"/>
                        <a:t>: 12.99}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     ]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}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63" name="Google Shape;463;p57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8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to Tabular Data</a:t>
            </a:r>
            <a:endParaRPr/>
          </a:p>
        </p:txBody>
      </p:sp>
      <p:sp>
        <p:nvSpPr>
          <p:cNvPr id="470" name="Google Shape;470;p58"/>
          <p:cNvSpPr txBox="1"/>
          <p:nvPr>
            <p:ph idx="1" type="body"/>
          </p:nvPr>
        </p:nvSpPr>
        <p:spPr>
          <a:xfrm>
            <a:off x="558625" y="1365750"/>
            <a:ext cx="66510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l.name, d.food_type, d.menu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locations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l,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JSON_TABLE(l.attr,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 ‘$’ COLUMNS(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        food_type </a:t>
            </a:r>
            <a:r>
              <a:rPr b="1"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(25) PATH ‘$.foodType’,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	        menu </a:t>
            </a:r>
            <a:r>
              <a:rPr b="1"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VARCHAR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(200) PATH ‘$.menu’)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) </a:t>
            </a:r>
            <a:r>
              <a:rPr b="1"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1"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d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WHERE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id = 2;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1" name="Google Shape;471;p58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72" name="Google Shape;472;p58"/>
          <p:cNvGraphicFramePr/>
          <p:nvPr/>
        </p:nvGraphicFramePr>
        <p:xfrm>
          <a:off x="2070727" y="3641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973650"/>
                <a:gridCol w="956100"/>
                <a:gridCol w="3072800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name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food_type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</a:rPr>
                        <a:t>menu</a:t>
                      </a:r>
                      <a:endParaRPr b="1" sz="1200">
                        <a:solidFill>
                          <a:srgbClr val="FFFFFF"/>
                        </a:solidFill>
                      </a:endParaRPr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6488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Giordano’s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Pizza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http://giordanos.com/menu</a:t>
                      </a:r>
                      <a:endParaRPr sz="1200"/>
                    </a:p>
                  </a:txBody>
                  <a:tcPr marT="68575" marB="68575" marR="68575" marL="68575">
                    <a:lnL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F6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3" name="Google Shape;473;p58"/>
          <p:cNvPicPr preferRelativeResize="0"/>
          <p:nvPr/>
        </p:nvPicPr>
        <p:blipFill rotWithShape="1">
          <a:blip r:embed="rId3">
            <a:alphaModFix/>
          </a:blip>
          <a:srcRect b="10039" l="0" r="0" t="0"/>
          <a:stretch/>
        </p:blipFill>
        <p:spPr>
          <a:xfrm rot="2539200">
            <a:off x="7598998" y="102734"/>
            <a:ext cx="1467404" cy="1299033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/>
        </p:nvSpPr>
        <p:spPr>
          <a:xfrm rot="835467">
            <a:off x="7381862" y="1360837"/>
            <a:ext cx="1305256" cy="40025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MariaDB 10.6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Enforcing Data Integrity </a:t>
            </a:r>
            <a:endParaRPr sz="3600"/>
          </a:p>
        </p:txBody>
      </p:sp>
      <p:sp>
        <p:nvSpPr>
          <p:cNvPr id="481" name="Google Shape;481;p59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C</a:t>
            </a:r>
            <a:r>
              <a:rPr lang="en"/>
              <a:t>onstraints </a:t>
            </a:r>
            <a:endParaRPr/>
          </a:p>
        </p:txBody>
      </p:sp>
      <p:sp>
        <p:nvSpPr>
          <p:cNvPr id="488" name="Google Shape;488;p60"/>
          <p:cNvSpPr txBox="1"/>
          <p:nvPr>
            <p:ph idx="1" type="body"/>
          </p:nvPr>
        </p:nvSpPr>
        <p:spPr>
          <a:xfrm>
            <a:off x="558620" y="1372802"/>
            <a:ext cx="7808700" cy="28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ALTER TABLE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ADD CONSTRAINT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check_attr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CHECK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type !=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(type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JSON_TYPE(JSON_QUERY(attr,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 = 'OBJECT'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JSON_TYPE(JSON_QUERY(attr,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details.events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 = 'ARRAY'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JSON_TYPE(JSON_VALUE(attr,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details.yearOpened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 = 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INTEGER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JSON_TYPE(JSON_VALUE(attr, '$.details.capacity')) = 'INTEGER'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JSON_EXISTS(attr, '$.details.yearOpened') = 1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JSON_EXISTS(attr, '$.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capacity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 = 1 </a:t>
            </a:r>
            <a:r>
              <a:rPr lang="en" sz="1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endParaRPr sz="12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JSON_LENGTH(JSON_QUERY(attr, '$.details.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events</a:t>
            </a: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 &gt; 0));</a:t>
            </a:r>
            <a:endParaRPr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9" name="Google Shape;489;p60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1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C</a:t>
            </a:r>
            <a:r>
              <a:rPr lang="en"/>
              <a:t>onstraints </a:t>
            </a:r>
            <a:endParaRPr/>
          </a:p>
        </p:txBody>
      </p:sp>
      <p:sp>
        <p:nvSpPr>
          <p:cNvPr id="496" name="Google Shape;496;p61"/>
          <p:cNvSpPr txBox="1"/>
          <p:nvPr>
            <p:ph idx="1" type="body"/>
          </p:nvPr>
        </p:nvSpPr>
        <p:spPr>
          <a:xfrm>
            <a:off x="608325" y="1372801"/>
            <a:ext cx="78087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locations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(type, name,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latitude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longitude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attr)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VALUES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Wrigley Field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',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41.9484384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-87.6553327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'{"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details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{"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yearOpened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": 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1914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"capacity": 41649</a:t>
            </a: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}');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7" name="Google Shape;497;p61"/>
          <p:cNvSpPr/>
          <p:nvPr/>
        </p:nvSpPr>
        <p:spPr>
          <a:xfrm>
            <a:off x="686104" y="2653488"/>
            <a:ext cx="7771800" cy="58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</a:rPr>
              <a:t>ERROR 4025 (23000): CONSTRAINT `check_attr` failed for `</a:t>
            </a:r>
            <a:r>
              <a:rPr i="1" lang="en">
                <a:solidFill>
                  <a:srgbClr val="FFFFFF"/>
                </a:solidFill>
              </a:rPr>
              <a:t>demo</a:t>
            </a:r>
            <a:r>
              <a:rPr i="1" lang="en" sz="1400">
                <a:solidFill>
                  <a:srgbClr val="FFFFFF"/>
                </a:solidFill>
              </a:rPr>
              <a:t>`.`</a:t>
            </a:r>
            <a:r>
              <a:rPr i="1" lang="en">
                <a:solidFill>
                  <a:srgbClr val="FFFFFF"/>
                </a:solidFill>
              </a:rPr>
              <a:t>locations</a:t>
            </a:r>
            <a:r>
              <a:rPr i="1" lang="en" sz="1400">
                <a:solidFill>
                  <a:srgbClr val="FFFFFF"/>
                </a:solidFill>
              </a:rPr>
              <a:t>`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98" name="Google Shape;498;p61"/>
          <p:cNvSpPr/>
          <p:nvPr/>
        </p:nvSpPr>
        <p:spPr>
          <a:xfrm>
            <a:off x="3709650" y="3409875"/>
            <a:ext cx="1299300" cy="464700"/>
          </a:xfrm>
          <a:prstGeom prst="wedgeRoundRectCallout">
            <a:avLst>
              <a:gd fmla="val -27377" name="adj1"/>
              <a:gd fmla="val -76780" name="adj2"/>
              <a:gd fmla="val 0" name="adj3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</a:rPr>
              <a:t>N</a:t>
            </a:r>
            <a:r>
              <a:rPr b="1" lang="en" sz="1100">
                <a:solidFill>
                  <a:srgbClr val="FFFFFF"/>
                </a:solidFill>
              </a:rPr>
              <a:t>o events field!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499" name="Google Shape;499;p61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C</a:t>
            </a:r>
            <a:r>
              <a:rPr lang="en"/>
              <a:t>onstraints</a:t>
            </a:r>
            <a:endParaRPr/>
          </a:p>
        </p:txBody>
      </p:sp>
      <p:sp>
        <p:nvSpPr>
          <p:cNvPr id="506" name="Google Shape;506;p62"/>
          <p:cNvSpPr txBox="1"/>
          <p:nvPr>
            <p:ph idx="1" type="body"/>
          </p:nvPr>
        </p:nvSpPr>
        <p:spPr>
          <a:xfrm>
            <a:off x="558625" y="1372801"/>
            <a:ext cx="78087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INSERT INTO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locations (type, name, latitude, longitude, attr)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('S', 'Wrigley Field', 41.9484384, -87.6553327,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'{"details": {"yearOpened": "Last Year", "capacity":  </a:t>
            </a:r>
            <a:endParaRPr sz="1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41649}, "teams": ["Cubs"]');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62"/>
          <p:cNvSpPr/>
          <p:nvPr/>
        </p:nvSpPr>
        <p:spPr>
          <a:xfrm>
            <a:off x="686104" y="2884688"/>
            <a:ext cx="7771800" cy="58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FFFFFF"/>
                </a:solidFill>
              </a:rPr>
              <a:t>ERROR 4038 (HY000): Syntax error in JSON text in argument 1 to function 'json_type' at position 1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08" name="Google Shape;508;p62"/>
          <p:cNvSpPr/>
          <p:nvPr/>
        </p:nvSpPr>
        <p:spPr>
          <a:xfrm>
            <a:off x="3655075" y="3647900"/>
            <a:ext cx="2071800" cy="464700"/>
          </a:xfrm>
          <a:prstGeom prst="wedgeRoundRectCallout">
            <a:avLst>
              <a:gd fmla="val -27377" name="adj1"/>
              <a:gd fmla="val -76780" name="adj2"/>
              <a:gd fmla="val 0" name="adj3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"</a:t>
            </a:r>
            <a:r>
              <a:rPr b="1" lang="en" sz="1100">
                <a:solidFill>
                  <a:srgbClr val="FFFFFF"/>
                </a:solidFill>
              </a:rPr>
              <a:t>Last Year</a:t>
            </a:r>
            <a:r>
              <a:rPr b="1" lang="en" sz="1100">
                <a:solidFill>
                  <a:schemeClr val="lt1"/>
                </a:solidFill>
              </a:rPr>
              <a:t>"</a:t>
            </a:r>
            <a:r>
              <a:rPr b="1" lang="en" sz="1400"/>
              <a:t> </a:t>
            </a:r>
            <a:r>
              <a:rPr b="1" lang="en" sz="1100">
                <a:solidFill>
                  <a:srgbClr val="FFFFFF"/>
                </a:solidFill>
              </a:rPr>
              <a:t>is not a number!</a:t>
            </a:r>
            <a:endParaRPr b="1" sz="1100">
              <a:solidFill>
                <a:srgbClr val="FFFFFF"/>
              </a:solidFill>
            </a:endParaRPr>
          </a:p>
        </p:txBody>
      </p:sp>
      <p:sp>
        <p:nvSpPr>
          <p:cNvPr id="509" name="Google Shape;509;p62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3"/>
          <p:cNvSpPr txBox="1"/>
          <p:nvPr>
            <p:ph type="ctrTitle"/>
          </p:nvPr>
        </p:nvSpPr>
        <p:spPr>
          <a:xfrm>
            <a:off x="640550" y="1040156"/>
            <a:ext cx="601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DEMO</a:t>
            </a:r>
            <a:endParaRPr sz="3600"/>
          </a:p>
        </p:txBody>
      </p:sp>
      <p:sp>
        <p:nvSpPr>
          <p:cNvPr id="516" name="Google Shape;516;p63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difference?</a:t>
            </a:r>
            <a:endParaRPr/>
          </a:p>
        </p:txBody>
      </p:sp>
      <p:sp>
        <p:nvSpPr>
          <p:cNvPr id="175" name="Google Shape;175;p28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" name="Google Shape;176;p28"/>
          <p:cNvGraphicFramePr/>
          <p:nvPr/>
        </p:nvGraphicFramePr>
        <p:xfrm>
          <a:off x="1037300" y="222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583100"/>
                <a:gridCol w="1445075"/>
                <a:gridCol w="9504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id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name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E9E9E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Pizza Hut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Sears Tower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7" name="Google Shape;177;p28"/>
          <p:cNvSpPr txBox="1"/>
          <p:nvPr/>
        </p:nvSpPr>
        <p:spPr>
          <a:xfrm>
            <a:off x="5122250" y="1806550"/>
            <a:ext cx="301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“id”: 1,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“name”: “Pizza Hut”,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“type”: “R”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},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{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“id”: 2,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“name”: “Sears Tower”,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	“type”: “A”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1880875" y="1375450"/>
            <a:ext cx="129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Relational</a:t>
            </a:r>
            <a:endParaRPr b="1" sz="1800"/>
          </a:p>
        </p:txBody>
      </p:sp>
      <p:sp>
        <p:nvSpPr>
          <p:cNvPr id="179" name="Google Shape;179;p28"/>
          <p:cNvSpPr txBox="1"/>
          <p:nvPr/>
        </p:nvSpPr>
        <p:spPr>
          <a:xfrm>
            <a:off x="5943125" y="1375450"/>
            <a:ext cx="121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JSON</a:t>
            </a:r>
            <a:endParaRPr b="1" sz="1800"/>
          </a:p>
        </p:txBody>
      </p:sp>
      <p:sp>
        <p:nvSpPr>
          <p:cNvPr id="180" name="Google Shape;180;p28"/>
          <p:cNvSpPr txBox="1"/>
          <p:nvPr/>
        </p:nvSpPr>
        <p:spPr>
          <a:xfrm>
            <a:off x="1370125" y="3880775"/>
            <a:ext cx="23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Externally</a:t>
            </a:r>
            <a:r>
              <a:rPr b="1" lang="en">
                <a:solidFill>
                  <a:srgbClr val="FF0000"/>
                </a:solidFill>
              </a:rPr>
              <a:t> described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5394275" y="3838450"/>
            <a:ext cx="231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rgbClr val="FF0000"/>
                </a:solidFill>
              </a:rPr>
              <a:t>Self</a:t>
            </a:r>
            <a:r>
              <a:rPr b="1" lang="en">
                <a:solidFill>
                  <a:srgbClr val="FF0000"/>
                </a:solidFill>
              </a:rPr>
              <a:t> described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Tip of the Iceberg</a:t>
            </a:r>
            <a:endParaRPr/>
          </a:p>
        </p:txBody>
      </p:sp>
      <p:sp>
        <p:nvSpPr>
          <p:cNvPr id="522" name="Google Shape;522;p64"/>
          <p:cNvSpPr txBox="1"/>
          <p:nvPr>
            <p:ph idx="1" type="body"/>
          </p:nvPr>
        </p:nvSpPr>
        <p:spPr>
          <a:xfrm>
            <a:off x="695125" y="1404050"/>
            <a:ext cx="2374500" cy="29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JSON_ARRAY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JSON_ARRAYAGG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JSON_ARRAY_APPEND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JSON_ARRAY_INSERT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JSON_COMPACT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JSON_CONTAINS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JSON_CONTAINS_PATH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JSON_DEPTH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JSON_DETAILED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JSON_EXISTS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p64"/>
          <p:cNvSpPr txBox="1"/>
          <p:nvPr>
            <p:ph idx="3" type="body"/>
          </p:nvPr>
        </p:nvSpPr>
        <p:spPr>
          <a:xfrm>
            <a:off x="3600700" y="1404050"/>
            <a:ext cx="24972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JSON_EXTRACT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JSON_INSERT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JSON_KEYS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JSON_LENGTH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JSON_LOOSE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JSON_MERGE_PATCH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JSON_MERGE_PRESERVE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JSON_OBJECTAGG 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JSON_QUERY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4" name="Google Shape;524;p64"/>
          <p:cNvSpPr txBox="1"/>
          <p:nvPr>
            <p:ph idx="5" type="body"/>
          </p:nvPr>
        </p:nvSpPr>
        <p:spPr>
          <a:xfrm>
            <a:off x="6565475" y="1404050"/>
            <a:ext cx="2497200" cy="28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JSON_QUOTE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JSON_REMOVE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JSON_REPLACE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JSON_SEARCH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JSON_SET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JSON_TABLE 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JSON_TYPE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JSON_UNQUOTE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JSON_VALID</a:t>
            </a:r>
            <a:endParaRPr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JSON_VALUE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65"/>
          <p:cNvPicPr preferRelativeResize="0"/>
          <p:nvPr/>
        </p:nvPicPr>
        <p:blipFill rotWithShape="1">
          <a:blip r:embed="rId3">
            <a:alphaModFix/>
          </a:blip>
          <a:srcRect b="0" l="0" r="0" t="-45011"/>
          <a:stretch/>
        </p:blipFill>
        <p:spPr>
          <a:xfrm>
            <a:off x="0" y="-968550"/>
            <a:ext cx="9185951" cy="314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65"/>
          <p:cNvSpPr txBox="1"/>
          <p:nvPr/>
        </p:nvSpPr>
        <p:spPr>
          <a:xfrm>
            <a:off x="1551900" y="625850"/>
            <a:ext cx="6040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FFFFFF"/>
                </a:solidFill>
              </a:rPr>
              <a:t>Developer Hub</a:t>
            </a:r>
            <a:endParaRPr b="1" sz="5200">
              <a:solidFill>
                <a:srgbClr val="FFFFFF"/>
              </a:solidFill>
            </a:endParaRPr>
          </a:p>
        </p:txBody>
      </p:sp>
      <p:sp>
        <p:nvSpPr>
          <p:cNvPr id="531" name="Google Shape;531;p65"/>
          <p:cNvSpPr txBox="1"/>
          <p:nvPr/>
        </p:nvSpPr>
        <p:spPr>
          <a:xfrm>
            <a:off x="656400" y="2936375"/>
            <a:ext cx="8005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u="sng">
                <a:solidFill>
                  <a:schemeClr val="hlink"/>
                </a:solidFill>
                <a:hlinkClick r:id="rId4"/>
              </a:rPr>
              <a:t>https://mariadb.com/developers </a:t>
            </a:r>
            <a:endParaRPr sz="4400"/>
          </a:p>
        </p:txBody>
      </p:sp>
      <p:sp>
        <p:nvSpPr>
          <p:cNvPr id="532" name="Google Shape;532;p65"/>
          <p:cNvSpPr txBox="1"/>
          <p:nvPr/>
        </p:nvSpPr>
        <p:spPr>
          <a:xfrm>
            <a:off x="513825" y="4435675"/>
            <a:ext cx="138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Tutorials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533" name="Google Shape;533;p65"/>
          <p:cNvSpPr txBox="1"/>
          <p:nvPr/>
        </p:nvSpPr>
        <p:spPr>
          <a:xfrm>
            <a:off x="2553750" y="4435675"/>
            <a:ext cx="187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Blog posts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534" name="Google Shape;534;p65"/>
          <p:cNvSpPr txBox="1"/>
          <p:nvPr/>
        </p:nvSpPr>
        <p:spPr>
          <a:xfrm>
            <a:off x="5080875" y="4435675"/>
            <a:ext cx="138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Webinars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535" name="Google Shape;535;p65"/>
          <p:cNvSpPr txBox="1"/>
          <p:nvPr/>
        </p:nvSpPr>
        <p:spPr>
          <a:xfrm>
            <a:off x="7120800" y="4435650"/>
            <a:ext cx="1384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Toolkits</a:t>
            </a:r>
            <a:endParaRPr sz="2100">
              <a:solidFill>
                <a:schemeClr val="dk2"/>
              </a:solidFill>
            </a:endParaRPr>
          </a:p>
        </p:txBody>
      </p:sp>
      <p:pic>
        <p:nvPicPr>
          <p:cNvPr id="536" name="Google Shape;536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0725" y="0"/>
            <a:ext cx="1316200" cy="13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/>
        </p:nvSpPr>
        <p:spPr>
          <a:xfrm>
            <a:off x="909000" y="210050"/>
            <a:ext cx="73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E6488"/>
                </a:solidFill>
              </a:rPr>
              <a:t>GO ANYWHERE WITH SKYSQL </a:t>
            </a:r>
            <a:endParaRPr b="1" sz="3600">
              <a:solidFill>
                <a:srgbClr val="0E6488"/>
              </a:solidFill>
            </a:endParaRPr>
          </a:p>
        </p:txBody>
      </p:sp>
      <p:sp>
        <p:nvSpPr>
          <p:cNvPr id="542" name="Google Shape;542;p66"/>
          <p:cNvSpPr txBox="1"/>
          <p:nvPr/>
        </p:nvSpPr>
        <p:spPr>
          <a:xfrm>
            <a:off x="1778850" y="839725"/>
            <a:ext cx="5586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E6488"/>
                </a:solidFill>
              </a:rPr>
              <a:t>THE ULTIMATE MARIA</a:t>
            </a:r>
            <a:r>
              <a:rPr lang="en" sz="1800">
                <a:solidFill>
                  <a:srgbClr val="0E6488"/>
                </a:solidFill>
              </a:rPr>
              <a:t>DB</a:t>
            </a:r>
            <a:r>
              <a:rPr b="1" lang="en" sz="1800">
                <a:solidFill>
                  <a:srgbClr val="0E6488"/>
                </a:solidFill>
              </a:rPr>
              <a:t> CLOUD</a:t>
            </a:r>
            <a:endParaRPr b="1" sz="1800">
              <a:solidFill>
                <a:srgbClr val="0E6488"/>
              </a:solidFill>
            </a:endParaRPr>
          </a:p>
        </p:txBody>
      </p:sp>
      <p:sp>
        <p:nvSpPr>
          <p:cNvPr id="543" name="Google Shape;543;p66"/>
          <p:cNvSpPr txBox="1"/>
          <p:nvPr/>
        </p:nvSpPr>
        <p:spPr>
          <a:xfrm>
            <a:off x="2421725" y="2588900"/>
            <a:ext cx="58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SkySQL is the first and only DBaaS capable of deploying MariaDB as a:</a:t>
            </a:r>
            <a:endParaRPr/>
          </a:p>
        </p:txBody>
      </p:sp>
      <p:sp>
        <p:nvSpPr>
          <p:cNvPr id="544" name="Google Shape;544;p66"/>
          <p:cNvSpPr txBox="1"/>
          <p:nvPr/>
        </p:nvSpPr>
        <p:spPr>
          <a:xfrm>
            <a:off x="2550475" y="3147325"/>
            <a:ext cx="5882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Distributed SQL database for scalable transaction processing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Multi-master cluster for continuous availability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Multi-node columnar database for data warehousing and analytics</a:t>
            </a:r>
            <a:endParaRPr/>
          </a:p>
        </p:txBody>
      </p:sp>
      <p:sp>
        <p:nvSpPr>
          <p:cNvPr id="545" name="Google Shape;545;p66"/>
          <p:cNvSpPr txBox="1"/>
          <p:nvPr/>
        </p:nvSpPr>
        <p:spPr>
          <a:xfrm>
            <a:off x="1446375" y="1496900"/>
            <a:ext cx="6599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accent5"/>
                </a:solidFill>
              </a:rPr>
              <a:t>https://mariadb.com/skyview</a:t>
            </a:r>
            <a:endParaRPr sz="3800">
              <a:solidFill>
                <a:schemeClr val="accent5"/>
              </a:solidFill>
            </a:endParaRPr>
          </a:p>
        </p:txBody>
      </p:sp>
      <p:sp>
        <p:nvSpPr>
          <p:cNvPr id="546" name="Google Shape;546;p66"/>
          <p:cNvSpPr txBox="1"/>
          <p:nvPr/>
        </p:nvSpPr>
        <p:spPr>
          <a:xfrm rot="-1549329">
            <a:off x="429186" y="3562763"/>
            <a:ext cx="1728044" cy="5232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</a:rPr>
              <a:t>$500 Credit!</a:t>
            </a:r>
            <a:endParaRPr sz="2200">
              <a:solidFill>
                <a:srgbClr val="FF0000"/>
              </a:solidFill>
            </a:endParaRPr>
          </a:p>
        </p:txBody>
      </p:sp>
      <p:pic>
        <p:nvPicPr>
          <p:cNvPr id="547" name="Google Shape;54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27197">
            <a:off x="399759" y="1976714"/>
            <a:ext cx="1309030" cy="1850941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6"/>
          <p:cNvSpPr txBox="1"/>
          <p:nvPr>
            <p:ph idx="3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or Semi-structured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8" name="Google Shape;188;p29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175" y="1623525"/>
            <a:ext cx="4219575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/>
          <p:nvPr/>
        </p:nvSpPr>
        <p:spPr>
          <a:xfrm>
            <a:off x="2402175" y="2006525"/>
            <a:ext cx="515700" cy="48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3126850" y="2731200"/>
            <a:ext cx="515700" cy="48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2" name="Google Shape;192;p29"/>
          <p:cNvCxnSpPr>
            <a:stCxn id="190" idx="3"/>
          </p:cNvCxnSpPr>
          <p:nvPr/>
        </p:nvCxnSpPr>
        <p:spPr>
          <a:xfrm flipH="1">
            <a:off x="1292998" y="2422632"/>
            <a:ext cx="1184700" cy="6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9"/>
          <p:cNvCxnSpPr>
            <a:stCxn id="191" idx="2"/>
          </p:cNvCxnSpPr>
          <p:nvPr/>
        </p:nvCxnSpPr>
        <p:spPr>
          <a:xfrm flipH="1">
            <a:off x="1314250" y="2974950"/>
            <a:ext cx="1812600" cy="183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9"/>
          <p:cNvSpPr txBox="1"/>
          <p:nvPr/>
        </p:nvSpPr>
        <p:spPr>
          <a:xfrm>
            <a:off x="395650" y="2974950"/>
            <a:ext cx="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or Semi-structured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1" name="Google Shape;201;p30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272" y="2117475"/>
            <a:ext cx="15240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122" y="2229275"/>
            <a:ext cx="138112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1579663" y="1588713"/>
            <a:ext cx="1381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Attractions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3917075" y="1588713"/>
            <a:ext cx="1381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Restaurants</a:t>
            </a:r>
            <a:endParaRPr/>
          </a:p>
        </p:txBody>
      </p:sp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513" y="2214988"/>
            <a:ext cx="1323975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/>
        </p:nvSpPr>
        <p:spPr>
          <a:xfrm>
            <a:off x="6254538" y="1588725"/>
            <a:ext cx="1381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Sports Venues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1" type="body"/>
          </p:nvPr>
        </p:nvSpPr>
        <p:spPr>
          <a:xfrm>
            <a:off x="667650" y="2450450"/>
            <a:ext cx="7808700" cy="9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Structured or Semi-Structured Data</a:t>
            </a:r>
            <a:endParaRPr>
              <a:solidFill>
                <a:srgbClr val="424F62"/>
              </a:solidFill>
            </a:endParaRPr>
          </a:p>
        </p:txBody>
      </p:sp>
      <p:sp>
        <p:nvSpPr>
          <p:cNvPr id="214" name="Google Shape;214;p31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3155675" y="2582925"/>
            <a:ext cx="505200" cy="8118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body"/>
          </p:nvPr>
        </p:nvSpPr>
        <p:spPr>
          <a:xfrm>
            <a:off x="2745725" y="1605525"/>
            <a:ext cx="1325100" cy="97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600" u="sng"/>
              <a:t>AND</a:t>
            </a:r>
            <a:endParaRPr b="1" u="sng">
              <a:solidFill>
                <a:srgbClr val="424F62"/>
              </a:solidFill>
            </a:endParaRPr>
          </a:p>
        </p:txBody>
      </p:sp>
      <p:sp>
        <p:nvSpPr>
          <p:cNvPr id="217" name="Google Shape;217;p31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So…?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4867325" y="2041750"/>
            <a:ext cx="3664500" cy="1392000"/>
          </a:xfrm>
          <a:prstGeom prst="rect">
            <a:avLst/>
          </a:prstGeom>
          <a:solidFill>
            <a:srgbClr val="ABC74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/>
          <p:nvPr/>
        </p:nvSpPr>
        <p:spPr>
          <a:xfrm>
            <a:off x="667875" y="2041750"/>
            <a:ext cx="4437000" cy="1392000"/>
          </a:xfrm>
          <a:prstGeom prst="rect">
            <a:avLst/>
          </a:prstGeom>
          <a:solidFill>
            <a:srgbClr val="0E6488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2"/>
          <p:cNvSpPr txBox="1"/>
          <p:nvPr>
            <p:ph type="title"/>
          </p:nvPr>
        </p:nvSpPr>
        <p:spPr>
          <a:xfrm>
            <a:off x="558620" y="565475"/>
            <a:ext cx="780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</a:t>
            </a:r>
            <a:r>
              <a:rPr lang="en" u="sng"/>
              <a:t>and</a:t>
            </a:r>
            <a:r>
              <a:rPr lang="en"/>
              <a:t> Semi-structured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26" name="Google Shape;226;p32"/>
          <p:cNvSpPr txBox="1"/>
          <p:nvPr/>
        </p:nvSpPr>
        <p:spPr>
          <a:xfrm>
            <a:off x="992527" y="2105569"/>
            <a:ext cx="38748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Structured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4867268" y="2105569"/>
            <a:ext cx="3528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Semi-structured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228" name="Google Shape;228;p32"/>
          <p:cNvSpPr txBox="1"/>
          <p:nvPr>
            <p:ph idx="2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9" name="Google Shape;229;p32"/>
          <p:cNvGraphicFramePr/>
          <p:nvPr/>
        </p:nvGraphicFramePr>
        <p:xfrm>
          <a:off x="804575" y="2585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{7E7DF8D7-F90C-447A-92E6-6DCD6E30FE74}</a:tableStyleId>
              </a:tblPr>
              <a:tblGrid>
                <a:gridCol w="1230725"/>
                <a:gridCol w="877475"/>
                <a:gridCol w="1054075"/>
                <a:gridCol w="1137975"/>
                <a:gridCol w="3291050"/>
              </a:tblGrid>
              <a:tr h="32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name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type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latitude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longitude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</a:rPr>
                        <a:t>attr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06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Lou Malnati’s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R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42.0021628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-87.7255662</a:t>
                      </a:r>
                      <a:endParaRPr sz="12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‘{ “foodType”: “Pizza”, “menu”: “loumalnatis.com/our-menu” }’</a:t>
                      </a:r>
                      <a:endParaRPr sz="900"/>
                    </a:p>
                  </a:txBody>
                  <a:tcPr marT="91425" marB="91425" marR="91425" marL="91425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ctrTitle"/>
          </p:nvPr>
        </p:nvSpPr>
        <p:spPr>
          <a:xfrm>
            <a:off x="640550" y="1040150"/>
            <a:ext cx="7343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Creating and Querying 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JSON Data</a:t>
            </a:r>
            <a:endParaRPr sz="3600"/>
          </a:p>
        </p:txBody>
      </p:sp>
      <p:sp>
        <p:nvSpPr>
          <p:cNvPr id="236" name="Google Shape;236;p33"/>
          <p:cNvSpPr txBox="1"/>
          <p:nvPr>
            <p:ph idx="1" type="subTitle"/>
          </p:nvPr>
        </p:nvSpPr>
        <p:spPr>
          <a:xfrm>
            <a:off x="667885" y="4549236"/>
            <a:ext cx="2542500" cy="35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aD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